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60" r:id="rId2"/>
    <p:sldId id="355" r:id="rId3"/>
    <p:sldId id="356" r:id="rId4"/>
    <p:sldId id="357" r:id="rId5"/>
    <p:sldId id="362" r:id="rId6"/>
    <p:sldId id="363" r:id="rId7"/>
    <p:sldId id="364" r:id="rId8"/>
    <p:sldId id="365" r:id="rId9"/>
    <p:sldId id="383" r:id="rId10"/>
    <p:sldId id="384" r:id="rId11"/>
    <p:sldId id="385" r:id="rId12"/>
    <p:sldId id="386" r:id="rId13"/>
    <p:sldId id="387" r:id="rId14"/>
    <p:sldId id="393" r:id="rId15"/>
    <p:sldId id="394" r:id="rId16"/>
    <p:sldId id="395" r:id="rId17"/>
    <p:sldId id="392" r:id="rId18"/>
    <p:sldId id="389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u John" initials="SJ" lastIdx="12" clrIdx="0">
    <p:extLst>
      <p:ext uri="{19B8F6BF-5375-455C-9EA6-DF929625EA0E}">
        <p15:presenceInfo xmlns:p15="http://schemas.microsoft.com/office/powerpoint/2012/main" userId="e574ebac5460383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78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25T16:04:37.804" idx="11">
    <p:pos x="1973" y="762"/>
    <p:text>Lx = Ly = L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25T16:25:41.850" idx="12">
    <p:pos x="1603" y="839"/>
    <p:text>We avoid a circular box as it requires polar coordinates, which causes x and y to be dependent.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25T15:46:52.235" idx="1">
    <p:pos x="1603" y="2720"/>
    <p:text>We say that the six pi electrons in the compound are similar to particles in a box with energy levels n equal to the principal value of the electron.</p:text>
    <p:extLst>
      <p:ext uri="{C676402C-5697-4E1C-873F-D02D1690AC5C}">
        <p15:threadingInfo xmlns:p15="http://schemas.microsoft.com/office/powerpoint/2012/main" timeZoneBias="-330"/>
      </p:ext>
    </p:extLst>
  </p:cm>
  <p:cm authorId="1" dt="2017-09-25T15:50:46.819" idx="3">
    <p:pos x="1615" y="3090"/>
    <p:text>If light is absorbed, electrons move from HOMO to LUMO in this case.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25T15:57:06.245" idx="4">
    <p:pos x="5441" y="3930"/>
    <p:text>There's a breakdown of the particle in a box technique here.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25T15:58:04.561" idx="5">
    <p:pos x="3214" y="434"/>
    <p:text>A nanoparticle excited causing an electron-hole pair (exciton)</p:text>
    <p:extLst>
      <p:ext uri="{C676402C-5697-4E1C-873F-D02D1690AC5C}">
        <p15:threadingInfo xmlns:p15="http://schemas.microsoft.com/office/powerpoint/2012/main" timeZoneBias="-330"/>
      </p:ext>
    </p:extLst>
  </p:cm>
  <p:cm authorId="1" dt="2017-09-25T15:59:47.257" idx="6">
    <p:pos x="3214" y="530"/>
    <p:text>Exciton is the particle in the 1-D Box whose length is given by the size of the nanoparticle</p:text>
    <p:extLst>
      <p:ext uri="{C676402C-5697-4E1C-873F-D02D1690AC5C}">
        <p15:threadingInfo xmlns:p15="http://schemas.microsoft.com/office/powerpoint/2012/main" timeZoneBias="-330">
          <p15:parentCm authorId="1" idx="5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25T16:00:17.274" idx="7">
    <p:pos x="2426" y="792"/>
    <p:text>Emission spectra</p:text>
    <p:extLst>
      <p:ext uri="{C676402C-5697-4E1C-873F-D02D1690AC5C}">
        <p15:threadingInfo xmlns:p15="http://schemas.microsoft.com/office/powerpoint/2012/main" timeZoneBias="-330"/>
      </p:ext>
    </p:extLst>
  </p:cm>
  <p:cm authorId="1" dt="2017-09-25T16:01:51.908" idx="8">
    <p:pos x="5386" y="2576"/>
    <p:text>Viewing by naked eye</p:text>
    <p:extLst>
      <p:ext uri="{C676402C-5697-4E1C-873F-D02D1690AC5C}">
        <p15:threadingInfo xmlns:p15="http://schemas.microsoft.com/office/powerpoint/2012/main" timeZoneBias="-330"/>
      </p:ext>
    </p:extLst>
  </p:cm>
  <p:cm authorId="1" dt="2017-09-25T16:02:03.827" idx="9">
    <p:pos x="5411" y="768"/>
    <p:text>Viewing through microscope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25T16:02:44.842" idx="10">
    <p:pos x="3584" y="474"/>
    <p:text>Rat</p:text>
    <p:extLst mod="1">
      <p:ext uri="{C676402C-5697-4E1C-873F-D02D1690AC5C}">
        <p15:threadingInfo xmlns:p15="http://schemas.microsoft.com/office/powerpoint/2012/main" timeZoneBias="-330"/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emf"/><Relationship Id="rId1" Type="http://schemas.openxmlformats.org/officeDocument/2006/relationships/image" Target="../media/image11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7.emf"/><Relationship Id="rId1" Type="http://schemas.openxmlformats.org/officeDocument/2006/relationships/image" Target="../media/image16.e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C5A88-25A4-48D6-8071-6C8EC3BB5ABC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523BD-6C12-4E44-AA2F-D88ED9317D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4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83C2-5AB6-46B3-8369-90F292F1D6A8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comments" Target="../comments/comment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7" Type="http://schemas.openxmlformats.org/officeDocument/2006/relationships/image" Target="../media/image28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comments" Target="../comments/comment3.x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comments" Target="../comments/comment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3.png"/><Relationship Id="rId5" Type="http://schemas.openxmlformats.org/officeDocument/2006/relationships/image" Target="../media/image31.emf"/><Relationship Id="rId4" Type="http://schemas.openxmlformats.org/officeDocument/2006/relationships/oleObject" Target="../embeddings/oleObject1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6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e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e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4.wmf"/><Relationship Id="rId4" Type="http://schemas.openxmlformats.org/officeDocument/2006/relationships/image" Target="../media/image16.emf"/><Relationship Id="rId9" Type="http://schemas.openxmlformats.org/officeDocument/2006/relationships/oleObject" Target="../embeddings/oleObject1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5434" y="277910"/>
            <a:ext cx="6790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Lecture 2: Exactly Solvable Systems</a:t>
            </a: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762000"/>
            <a:ext cx="3938451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Group 10"/>
          <p:cNvGrpSpPr/>
          <p:nvPr/>
        </p:nvGrpSpPr>
        <p:grpSpPr>
          <a:xfrm>
            <a:off x="5410200" y="3810000"/>
            <a:ext cx="2118360" cy="2125980"/>
            <a:chOff x="838200" y="990600"/>
            <a:chExt cx="2118360" cy="2125980"/>
          </a:xfrm>
        </p:grpSpPr>
        <p:pic>
          <p:nvPicPr>
            <p:cNvPr id="6" name="Picture 5" descr="bohr_1.gi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" y="990600"/>
              <a:ext cx="2118360" cy="212598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371600" y="1143000"/>
              <a:ext cx="13821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</a:rPr>
                <a:t>(</a:t>
              </a:r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x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,y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,z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</a:rPr>
                <a:t>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37628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8" name="Picture 6"/>
          <p:cNvPicPr>
            <a:picLocks noChangeAspect="1" noChangeArrowheads="1"/>
          </p:cNvPicPr>
          <p:nvPr/>
        </p:nvPicPr>
        <p:blipFill>
          <a:blip r:embed="rId2" cstate="print"/>
          <a:srcRect l="4978" t="9322" r="72511" b="13842"/>
          <a:stretch>
            <a:fillRect/>
          </a:stretch>
        </p:blipFill>
        <p:spPr bwMode="auto">
          <a:xfrm>
            <a:off x="3429000" y="1066800"/>
            <a:ext cx="990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2" cstate="print"/>
          <a:srcRect l="74459" t="9040" r="3030" b="14124"/>
          <a:stretch>
            <a:fillRect/>
          </a:stretch>
        </p:blipFill>
        <p:spPr bwMode="auto">
          <a:xfrm>
            <a:off x="3429000" y="4648200"/>
            <a:ext cx="990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2" cstate="print"/>
          <a:srcRect l="27706" t="9040" r="49784" b="14124"/>
          <a:stretch>
            <a:fillRect/>
          </a:stretch>
        </p:blipFill>
        <p:spPr bwMode="auto">
          <a:xfrm>
            <a:off x="3429000" y="2800350"/>
            <a:ext cx="990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143000"/>
            <a:ext cx="167640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0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85850" y="2819400"/>
            <a:ext cx="150495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08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4572000"/>
            <a:ext cx="158115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Rectangle 32"/>
          <p:cNvSpPr/>
          <p:nvPr/>
        </p:nvSpPr>
        <p:spPr>
          <a:xfrm>
            <a:off x="914400" y="6248400"/>
            <a:ext cx="4038600" cy="40011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Number of nodes = n</a:t>
            </a:r>
            <a:r>
              <a:rPr lang="en-US" sz="2000" baseline="-25000" dirty="0">
                <a:solidFill>
                  <a:prstClr val="black"/>
                </a:solidFill>
                <a:latin typeface="Georgia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+n</a:t>
            </a:r>
            <a:r>
              <a:rPr lang="en-US" sz="2000" baseline="-25000" dirty="0">
                <a:solidFill>
                  <a:prstClr val="black"/>
                </a:solidFill>
                <a:latin typeface="Georgia" pitchFamily="18" charset="0"/>
              </a:rPr>
              <a:t>y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-2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Particle in a 2-D Well –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Wavefunctions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</a:p>
        </p:txBody>
      </p:sp>
      <p:pic>
        <p:nvPicPr>
          <p:cNvPr id="35" name="Picture 34" descr="2D_potential_total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34000" y="1600200"/>
            <a:ext cx="3296401" cy="375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82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Particle in a 3D-Box</a:t>
            </a:r>
          </a:p>
        </p:txBody>
      </p:sp>
      <p:graphicFrame>
        <p:nvGraphicFramePr>
          <p:cNvPr id="1730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345022"/>
              </p:ext>
            </p:extLst>
          </p:nvPr>
        </p:nvGraphicFramePr>
        <p:xfrm>
          <a:off x="993775" y="1143000"/>
          <a:ext cx="5953125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7" name="Equation" r:id="rId3" imgW="2984500" imgH="736600" progId="Equation.3">
                  <p:embed/>
                </p:oleObj>
              </mc:Choice>
              <mc:Fallback>
                <p:oleObj name="Equation" r:id="rId3" imgW="2984500" imgH="736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1143000"/>
                        <a:ext cx="5953125" cy="147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05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56957"/>
              </p:ext>
            </p:extLst>
          </p:nvPr>
        </p:nvGraphicFramePr>
        <p:xfrm>
          <a:off x="1003300" y="2603500"/>
          <a:ext cx="5795963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8" name="Equation" r:id="rId5" imgW="2908300" imgH="825500" progId="Equation.3">
                  <p:embed/>
                </p:oleObj>
              </mc:Choice>
              <mc:Fallback>
                <p:oleObj name="Equation" r:id="rId5" imgW="2908300" imgH="8255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2603500"/>
                        <a:ext cx="5795963" cy="165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box3_00.gif"/>
          <p:cNvPicPr>
            <a:picLocks noChangeAspect="1"/>
          </p:cNvPicPr>
          <p:nvPr/>
        </p:nvPicPr>
        <p:blipFill>
          <a:blip r:embed="rId7" cstate="print"/>
          <a:srcRect r="50000" b="51515"/>
          <a:stretch>
            <a:fillRect/>
          </a:stretch>
        </p:blipFill>
        <p:spPr>
          <a:xfrm>
            <a:off x="914400" y="4343400"/>
            <a:ext cx="2581275" cy="2133600"/>
          </a:xfrm>
          <a:prstGeom prst="rect">
            <a:avLst/>
          </a:prstGeom>
        </p:spPr>
      </p:pic>
      <p:pic>
        <p:nvPicPr>
          <p:cNvPr id="7" name="Picture 6" descr="box3_00.gif"/>
          <p:cNvPicPr>
            <a:picLocks noChangeAspect="1"/>
          </p:cNvPicPr>
          <p:nvPr/>
        </p:nvPicPr>
        <p:blipFill>
          <a:blip r:embed="rId7" cstate="print"/>
          <a:srcRect l="52952" t="4979" b="46537"/>
          <a:stretch>
            <a:fillRect/>
          </a:stretch>
        </p:blipFill>
        <p:spPr>
          <a:xfrm>
            <a:off x="3733800" y="4343400"/>
            <a:ext cx="2428875" cy="2133600"/>
          </a:xfrm>
          <a:prstGeom prst="rect">
            <a:avLst/>
          </a:prstGeom>
        </p:spPr>
      </p:pic>
      <p:pic>
        <p:nvPicPr>
          <p:cNvPr id="9" name="Picture 8" descr="box3_00.gif"/>
          <p:cNvPicPr>
            <a:picLocks noChangeAspect="1"/>
          </p:cNvPicPr>
          <p:nvPr/>
        </p:nvPicPr>
        <p:blipFill>
          <a:blip r:embed="rId7" cstate="print"/>
          <a:srcRect t="50000" r="50000" b="1515"/>
          <a:stretch>
            <a:fillRect/>
          </a:stretch>
        </p:blipFill>
        <p:spPr>
          <a:xfrm>
            <a:off x="6324600" y="4343400"/>
            <a:ext cx="25812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94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581400" y="2895600"/>
            <a:ext cx="5181600" cy="3785652"/>
          </a:xfrm>
          <a:prstGeom prst="rect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Agrees well with the experimental value of 258 nm</a:t>
            </a: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Particle in a box is a good first approximation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Particle in a 1-D Square Well Potential</a:t>
            </a:r>
          </a:p>
        </p:txBody>
      </p:sp>
      <p:sp>
        <p:nvSpPr>
          <p:cNvPr id="8" name="Rectangle 7"/>
          <p:cNvSpPr/>
          <p:nvPr/>
        </p:nvSpPr>
        <p:spPr>
          <a:xfrm>
            <a:off x="914400" y="1143000"/>
            <a:ext cx="7924800" cy="1200329"/>
          </a:xfrm>
          <a:prstGeom prst="rect">
            <a:avLst/>
          </a:prstGeom>
          <a:solidFill>
            <a:srgbClr val="9BBB5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Georgia" pitchFamily="18" charset="0"/>
              </a:rPr>
              <a:t>Hexatriene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is a linear molecule of length 7.3 Å</a:t>
            </a: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It absorbs at 258 nm</a:t>
            </a: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Use particle in a box model to explain the results. </a:t>
            </a:r>
          </a:p>
        </p:txBody>
      </p:sp>
      <p:pic>
        <p:nvPicPr>
          <p:cNvPr id="175112" name="Picture 8"/>
          <p:cNvPicPr>
            <a:picLocks noChangeAspect="1" noChangeArrowheads="1"/>
          </p:cNvPicPr>
          <p:nvPr/>
        </p:nvPicPr>
        <p:blipFill>
          <a:blip r:embed="rId3" cstate="print"/>
          <a:srcRect t="66187"/>
          <a:stretch>
            <a:fillRect/>
          </a:stretch>
        </p:blipFill>
        <p:spPr bwMode="auto">
          <a:xfrm>
            <a:off x="762000" y="2590800"/>
            <a:ext cx="19145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1295400" y="5476460"/>
            <a:ext cx="458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Wingdings 3"/>
              </a:rPr>
              <a:t>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95400" y="5105400"/>
            <a:ext cx="458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Wingdings 3"/>
              </a:rPr>
              <a:t>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95400" y="4687956"/>
            <a:ext cx="458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Wingdings 3"/>
              </a:rPr>
              <a:t>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3096" y="5960743"/>
            <a:ext cx="2590800" cy="830997"/>
          </a:xfrm>
          <a:prstGeom prst="rect">
            <a:avLst/>
          </a:prstGeom>
          <a:solidFill>
            <a:srgbClr val="9BBB5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Wingdings 3"/>
              </a:rPr>
              <a:t>Six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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Wingdings 3"/>
              </a:rPr>
              <a:t>electron fill lower three levels</a:t>
            </a:r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5400000" flipH="1" flipV="1">
            <a:off x="1790700" y="4610100"/>
            <a:ext cx="6858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06473"/>
              </p:ext>
            </p:extLst>
          </p:nvPr>
        </p:nvGraphicFramePr>
        <p:xfrm>
          <a:off x="3771900" y="2819400"/>
          <a:ext cx="4513263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2" name="Equation" r:id="rId4" imgW="2247900" imgH="1079500" progId="Equation.3">
                  <p:embed/>
                </p:oleObj>
              </mc:Choice>
              <mc:Fallback>
                <p:oleObj name="Equation" r:id="rId4" imgW="2247900" imgH="10795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1900" y="2819400"/>
                        <a:ext cx="4513263" cy="217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685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447800"/>
            <a:ext cx="3067050" cy="3647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3891967" y="1333644"/>
            <a:ext cx="5181600" cy="3539430"/>
          </a:xfrm>
          <a:prstGeom prst="rect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Increase in bridge length increase the emission wavelength.</a:t>
            </a:r>
          </a:p>
          <a:p>
            <a:endParaRPr lang="en-US" sz="12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Predicts correct trend and gets the wavelength almost right.</a:t>
            </a:r>
          </a:p>
          <a:p>
            <a:endParaRPr lang="en-US" sz="12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Particle in a box is a good first approximation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Particle in a Box – Application in Chemistry</a:t>
            </a:r>
          </a:p>
        </p:txBody>
      </p:sp>
      <p:sp>
        <p:nvSpPr>
          <p:cNvPr id="6" name="Rectangle 5"/>
          <p:cNvSpPr/>
          <p:nvPr/>
        </p:nvSpPr>
        <p:spPr>
          <a:xfrm>
            <a:off x="884853" y="805777"/>
            <a:ext cx="6051550" cy="461665"/>
          </a:xfrm>
          <a:prstGeom prst="rect">
            <a:avLst/>
          </a:prstGeom>
          <a:solidFill>
            <a:srgbClr val="9BBB5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Electronic spectra of conjugated molecules</a:t>
            </a:r>
          </a:p>
        </p:txBody>
      </p:sp>
      <p:graphicFrame>
        <p:nvGraphicFramePr>
          <p:cNvPr id="1751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465266"/>
              </p:ext>
            </p:extLst>
          </p:nvPr>
        </p:nvGraphicFramePr>
        <p:xfrm>
          <a:off x="3949700" y="1527175"/>
          <a:ext cx="3163888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6" name="Equation" r:id="rId4" imgW="1574800" imgH="431800" progId="Equation.3">
                  <p:embed/>
                </p:oleObj>
              </mc:Choice>
              <mc:Fallback>
                <p:oleObj name="Equation" r:id="rId4" imgW="1574800" imgH="431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9700" y="1527175"/>
                        <a:ext cx="3163888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 descr="Beta-carotene-ch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14800" y="4963054"/>
            <a:ext cx="4361688" cy="11778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33088" y="6117457"/>
            <a:ext cx="4343400" cy="707886"/>
          </a:xfrm>
          <a:prstGeom prst="rect">
            <a:avLst/>
          </a:prstGeom>
          <a:solidFill>
            <a:srgbClr val="9BBB5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l-GR" sz="2000" dirty="0">
                <a:solidFill>
                  <a:prstClr val="black"/>
                </a:solidFill>
                <a:latin typeface="Georgia" pitchFamily="18" charset="0"/>
              </a:rPr>
              <a:t>Β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-carotene is orange because of 11 conjugated double bonds</a:t>
            </a:r>
          </a:p>
        </p:txBody>
      </p:sp>
    </p:spTree>
    <p:extLst>
      <p:ext uri="{BB962C8B-B14F-4D97-AF65-F5344CB8AC3E}">
        <p14:creationId xmlns:p14="http://schemas.microsoft.com/office/powerpoint/2010/main" val="1195004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5" name="Rectangle 3"/>
          <p:cNvSpPr>
            <a:spLocks noChangeArrowheads="1"/>
          </p:cNvSpPr>
          <p:nvPr/>
        </p:nvSpPr>
        <p:spPr bwMode="auto">
          <a:xfrm>
            <a:off x="4935815" y="6019800"/>
            <a:ext cx="3888820" cy="70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b="1" dirty="0">
                <a:solidFill>
                  <a:srgbClr val="003399"/>
                </a:solidFill>
              </a:rPr>
              <a:t>Band gap changes due to confinement,</a:t>
            </a:r>
          </a:p>
          <a:p>
            <a:pPr algn="ctr">
              <a:spcBef>
                <a:spcPct val="20000"/>
              </a:spcBef>
            </a:pPr>
            <a:r>
              <a:rPr lang="en-US" b="1" dirty="0">
                <a:solidFill>
                  <a:srgbClr val="003399"/>
                </a:solidFill>
              </a:rPr>
              <a:t>and so will the color of emitted light</a:t>
            </a:r>
          </a:p>
        </p:txBody>
      </p:sp>
      <p:sp>
        <p:nvSpPr>
          <p:cNvPr id="39959" name="Text Box 161"/>
          <p:cNvSpPr txBox="1">
            <a:spLocks noChangeArrowheads="1"/>
          </p:cNvSpPr>
          <p:nvPr/>
        </p:nvSpPr>
        <p:spPr bwMode="auto">
          <a:xfrm>
            <a:off x="3032125" y="5229332"/>
            <a:ext cx="183483" cy="33693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600" b="1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045" name="Text Box 278"/>
          <p:cNvSpPr txBox="1">
            <a:spLocks noChangeArrowheads="1"/>
          </p:cNvSpPr>
          <p:nvPr/>
        </p:nvSpPr>
        <p:spPr bwMode="auto">
          <a:xfrm>
            <a:off x="3848436" y="1282700"/>
            <a:ext cx="185355" cy="336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endParaRPr lang="en-US" sz="1600" b="1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273235" y="2406406"/>
            <a:ext cx="3353240" cy="3626094"/>
            <a:chOff x="5273235" y="2406406"/>
            <a:chExt cx="3353240" cy="3626094"/>
          </a:xfrm>
        </p:grpSpPr>
        <p:sp>
          <p:nvSpPr>
            <p:cNvPr id="39960" name="Text Box 153"/>
            <p:cNvSpPr txBox="1">
              <a:spLocks noChangeArrowheads="1"/>
            </p:cNvSpPr>
            <p:nvPr/>
          </p:nvSpPr>
          <p:spPr bwMode="auto">
            <a:xfrm>
              <a:off x="5387444" y="3129440"/>
              <a:ext cx="466196" cy="33693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3399"/>
                  </a:solidFill>
                  <a:latin typeface="Times New Roman" pitchFamily="18" charset="0"/>
                  <a:cs typeface="Times New Roman" pitchFamily="18" charset="0"/>
                </a:rPr>
                <a:t>CB</a:t>
              </a:r>
            </a:p>
          </p:txBody>
        </p:sp>
        <p:sp>
          <p:nvSpPr>
            <p:cNvPr id="39961" name="Line 163"/>
            <p:cNvSpPr>
              <a:spLocks noChangeShapeType="1"/>
            </p:cNvSpPr>
            <p:nvPr/>
          </p:nvSpPr>
          <p:spPr bwMode="auto">
            <a:xfrm flipV="1">
              <a:off x="7767102" y="5524373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62" name="Line 164"/>
            <p:cNvSpPr>
              <a:spLocks noChangeShapeType="1"/>
            </p:cNvSpPr>
            <p:nvPr/>
          </p:nvSpPr>
          <p:spPr bwMode="auto">
            <a:xfrm flipV="1">
              <a:off x="7767102" y="5558977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63" name="Line 165"/>
            <p:cNvSpPr>
              <a:spLocks noChangeShapeType="1"/>
            </p:cNvSpPr>
            <p:nvPr/>
          </p:nvSpPr>
          <p:spPr bwMode="auto">
            <a:xfrm flipV="1">
              <a:off x="7767102" y="5591759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64" name="Line 166"/>
            <p:cNvSpPr>
              <a:spLocks noChangeShapeType="1"/>
            </p:cNvSpPr>
            <p:nvPr/>
          </p:nvSpPr>
          <p:spPr bwMode="auto">
            <a:xfrm flipV="1">
              <a:off x="7767102" y="5626363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65" name="Line 167"/>
            <p:cNvSpPr>
              <a:spLocks noChangeShapeType="1"/>
            </p:cNvSpPr>
            <p:nvPr/>
          </p:nvSpPr>
          <p:spPr bwMode="auto">
            <a:xfrm flipV="1">
              <a:off x="7767102" y="5659145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66" name="Line 168"/>
            <p:cNvSpPr>
              <a:spLocks noChangeShapeType="1"/>
            </p:cNvSpPr>
            <p:nvPr/>
          </p:nvSpPr>
          <p:spPr bwMode="auto">
            <a:xfrm flipV="1">
              <a:off x="7767102" y="5693749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67" name="Line 171"/>
            <p:cNvSpPr>
              <a:spLocks noChangeShapeType="1"/>
            </p:cNvSpPr>
            <p:nvPr/>
          </p:nvSpPr>
          <p:spPr bwMode="auto">
            <a:xfrm flipV="1">
              <a:off x="7767102" y="5795738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68" name="Line 172"/>
            <p:cNvSpPr>
              <a:spLocks noChangeShapeType="1"/>
            </p:cNvSpPr>
            <p:nvPr/>
          </p:nvSpPr>
          <p:spPr bwMode="auto">
            <a:xfrm flipV="1">
              <a:off x="7767102" y="5828521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69" name="Line 173"/>
            <p:cNvSpPr>
              <a:spLocks noChangeShapeType="1"/>
            </p:cNvSpPr>
            <p:nvPr/>
          </p:nvSpPr>
          <p:spPr bwMode="auto">
            <a:xfrm flipV="1">
              <a:off x="7767102" y="5863124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70" name="Line 174"/>
            <p:cNvSpPr>
              <a:spLocks noChangeShapeType="1"/>
            </p:cNvSpPr>
            <p:nvPr/>
          </p:nvSpPr>
          <p:spPr bwMode="auto">
            <a:xfrm flipV="1">
              <a:off x="7767102" y="5897728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71" name="Line 176"/>
            <p:cNvSpPr>
              <a:spLocks noChangeShapeType="1"/>
            </p:cNvSpPr>
            <p:nvPr/>
          </p:nvSpPr>
          <p:spPr bwMode="auto">
            <a:xfrm flipV="1">
              <a:off x="7767102" y="5965114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72" name="Line 177"/>
            <p:cNvSpPr>
              <a:spLocks noChangeShapeType="1"/>
            </p:cNvSpPr>
            <p:nvPr/>
          </p:nvSpPr>
          <p:spPr bwMode="auto">
            <a:xfrm flipV="1">
              <a:off x="7767102" y="5997896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73" name="Line 178"/>
            <p:cNvSpPr>
              <a:spLocks noChangeShapeType="1"/>
            </p:cNvSpPr>
            <p:nvPr/>
          </p:nvSpPr>
          <p:spPr bwMode="auto">
            <a:xfrm flipV="1">
              <a:off x="7767102" y="6032500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74" name="Line 180"/>
            <p:cNvSpPr>
              <a:spLocks noChangeShapeType="1"/>
            </p:cNvSpPr>
            <p:nvPr/>
          </p:nvSpPr>
          <p:spPr bwMode="auto">
            <a:xfrm flipV="1">
              <a:off x="7767102" y="2732409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75" name="Line 181"/>
            <p:cNvSpPr>
              <a:spLocks noChangeShapeType="1"/>
            </p:cNvSpPr>
            <p:nvPr/>
          </p:nvSpPr>
          <p:spPr bwMode="auto">
            <a:xfrm flipV="1">
              <a:off x="7767102" y="2767013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76" name="Line 182"/>
            <p:cNvSpPr>
              <a:spLocks noChangeShapeType="1"/>
            </p:cNvSpPr>
            <p:nvPr/>
          </p:nvSpPr>
          <p:spPr bwMode="auto">
            <a:xfrm flipV="1">
              <a:off x="7767102" y="2799795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77" name="Line 183"/>
            <p:cNvSpPr>
              <a:spLocks noChangeShapeType="1"/>
            </p:cNvSpPr>
            <p:nvPr/>
          </p:nvSpPr>
          <p:spPr bwMode="auto">
            <a:xfrm flipV="1">
              <a:off x="7767102" y="2834398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78" name="Line 184"/>
            <p:cNvSpPr>
              <a:spLocks noChangeShapeType="1"/>
            </p:cNvSpPr>
            <p:nvPr/>
          </p:nvSpPr>
          <p:spPr bwMode="auto">
            <a:xfrm flipV="1">
              <a:off x="7767102" y="2867181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79" name="Line 185"/>
            <p:cNvSpPr>
              <a:spLocks noChangeShapeType="1"/>
            </p:cNvSpPr>
            <p:nvPr/>
          </p:nvSpPr>
          <p:spPr bwMode="auto">
            <a:xfrm flipV="1">
              <a:off x="7767102" y="2901784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80" name="Line 186"/>
            <p:cNvSpPr>
              <a:spLocks noChangeShapeType="1"/>
            </p:cNvSpPr>
            <p:nvPr/>
          </p:nvSpPr>
          <p:spPr bwMode="auto">
            <a:xfrm flipV="1">
              <a:off x="7767102" y="2934567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81" name="Line 187"/>
            <p:cNvSpPr>
              <a:spLocks noChangeShapeType="1"/>
            </p:cNvSpPr>
            <p:nvPr/>
          </p:nvSpPr>
          <p:spPr bwMode="auto">
            <a:xfrm flipV="1">
              <a:off x="7767102" y="2969170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82" name="Line 188"/>
            <p:cNvSpPr>
              <a:spLocks noChangeShapeType="1"/>
            </p:cNvSpPr>
            <p:nvPr/>
          </p:nvSpPr>
          <p:spPr bwMode="auto">
            <a:xfrm flipV="1">
              <a:off x="7767102" y="3001953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83" name="Line 190"/>
            <p:cNvSpPr>
              <a:spLocks noChangeShapeType="1"/>
            </p:cNvSpPr>
            <p:nvPr/>
          </p:nvSpPr>
          <p:spPr bwMode="auto">
            <a:xfrm flipV="1">
              <a:off x="7767102" y="3069339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84" name="Line 191"/>
            <p:cNvSpPr>
              <a:spLocks noChangeShapeType="1"/>
            </p:cNvSpPr>
            <p:nvPr/>
          </p:nvSpPr>
          <p:spPr bwMode="auto">
            <a:xfrm flipV="1">
              <a:off x="7767102" y="3103942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85" name="Line 192"/>
            <p:cNvSpPr>
              <a:spLocks noChangeShapeType="1"/>
            </p:cNvSpPr>
            <p:nvPr/>
          </p:nvSpPr>
          <p:spPr bwMode="auto">
            <a:xfrm flipV="1">
              <a:off x="7767102" y="3136725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86" name="Line 193"/>
            <p:cNvSpPr>
              <a:spLocks noChangeShapeType="1"/>
            </p:cNvSpPr>
            <p:nvPr/>
          </p:nvSpPr>
          <p:spPr bwMode="auto">
            <a:xfrm flipV="1">
              <a:off x="7767102" y="3171328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87" name="Line 194"/>
            <p:cNvSpPr>
              <a:spLocks noChangeShapeType="1"/>
            </p:cNvSpPr>
            <p:nvPr/>
          </p:nvSpPr>
          <p:spPr bwMode="auto">
            <a:xfrm flipV="1">
              <a:off x="7767102" y="3204111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88" name="Line 195"/>
            <p:cNvSpPr>
              <a:spLocks noChangeShapeType="1"/>
            </p:cNvSpPr>
            <p:nvPr/>
          </p:nvSpPr>
          <p:spPr bwMode="auto">
            <a:xfrm flipV="1">
              <a:off x="7767102" y="3238714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89" name="Line 197"/>
            <p:cNvSpPr>
              <a:spLocks noChangeShapeType="1"/>
            </p:cNvSpPr>
            <p:nvPr/>
          </p:nvSpPr>
          <p:spPr bwMode="auto">
            <a:xfrm flipV="1">
              <a:off x="5273235" y="3413554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90" name="Line 198"/>
            <p:cNvSpPr>
              <a:spLocks noChangeShapeType="1"/>
            </p:cNvSpPr>
            <p:nvPr/>
          </p:nvSpPr>
          <p:spPr bwMode="auto">
            <a:xfrm flipV="1">
              <a:off x="5273235" y="3448157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91" name="Line 199"/>
            <p:cNvSpPr>
              <a:spLocks noChangeShapeType="1"/>
            </p:cNvSpPr>
            <p:nvPr/>
          </p:nvSpPr>
          <p:spPr bwMode="auto">
            <a:xfrm flipV="1">
              <a:off x="5273235" y="3480939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92" name="Line 200"/>
            <p:cNvSpPr>
              <a:spLocks noChangeShapeType="1"/>
            </p:cNvSpPr>
            <p:nvPr/>
          </p:nvSpPr>
          <p:spPr bwMode="auto">
            <a:xfrm flipV="1">
              <a:off x="5273235" y="3515543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93" name="Line 201"/>
            <p:cNvSpPr>
              <a:spLocks noChangeShapeType="1"/>
            </p:cNvSpPr>
            <p:nvPr/>
          </p:nvSpPr>
          <p:spPr bwMode="auto">
            <a:xfrm flipV="1">
              <a:off x="5273235" y="3548325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94" name="Line 202"/>
            <p:cNvSpPr>
              <a:spLocks noChangeShapeType="1"/>
            </p:cNvSpPr>
            <p:nvPr/>
          </p:nvSpPr>
          <p:spPr bwMode="auto">
            <a:xfrm flipV="1">
              <a:off x="5273235" y="3582929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95" name="Line 203"/>
            <p:cNvSpPr>
              <a:spLocks noChangeShapeType="1"/>
            </p:cNvSpPr>
            <p:nvPr/>
          </p:nvSpPr>
          <p:spPr bwMode="auto">
            <a:xfrm flipV="1">
              <a:off x="5273235" y="3615711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96" name="Line 204"/>
            <p:cNvSpPr>
              <a:spLocks noChangeShapeType="1"/>
            </p:cNvSpPr>
            <p:nvPr/>
          </p:nvSpPr>
          <p:spPr bwMode="auto">
            <a:xfrm flipV="1">
              <a:off x="5273235" y="3650315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97" name="Line 205"/>
            <p:cNvSpPr>
              <a:spLocks noChangeShapeType="1"/>
            </p:cNvSpPr>
            <p:nvPr/>
          </p:nvSpPr>
          <p:spPr bwMode="auto">
            <a:xfrm flipV="1">
              <a:off x="5273235" y="3683097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98" name="Line 206"/>
            <p:cNvSpPr>
              <a:spLocks noChangeShapeType="1"/>
            </p:cNvSpPr>
            <p:nvPr/>
          </p:nvSpPr>
          <p:spPr bwMode="auto">
            <a:xfrm flipV="1">
              <a:off x="5273235" y="3717701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99" name="Line 208"/>
            <p:cNvSpPr>
              <a:spLocks noChangeShapeType="1"/>
            </p:cNvSpPr>
            <p:nvPr/>
          </p:nvSpPr>
          <p:spPr bwMode="auto">
            <a:xfrm flipV="1">
              <a:off x="5273235" y="3785087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00" name="Line 209"/>
            <p:cNvSpPr>
              <a:spLocks noChangeShapeType="1"/>
            </p:cNvSpPr>
            <p:nvPr/>
          </p:nvSpPr>
          <p:spPr bwMode="auto">
            <a:xfrm flipV="1">
              <a:off x="5273235" y="3817869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01" name="Line 210"/>
            <p:cNvSpPr>
              <a:spLocks noChangeShapeType="1"/>
            </p:cNvSpPr>
            <p:nvPr/>
          </p:nvSpPr>
          <p:spPr bwMode="auto">
            <a:xfrm flipV="1">
              <a:off x="5273235" y="3852473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02" name="Line 211"/>
            <p:cNvSpPr>
              <a:spLocks noChangeShapeType="1"/>
            </p:cNvSpPr>
            <p:nvPr/>
          </p:nvSpPr>
          <p:spPr bwMode="auto">
            <a:xfrm flipV="1">
              <a:off x="5273235" y="3885255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03" name="Line 212"/>
            <p:cNvSpPr>
              <a:spLocks noChangeShapeType="1"/>
            </p:cNvSpPr>
            <p:nvPr/>
          </p:nvSpPr>
          <p:spPr bwMode="auto">
            <a:xfrm flipV="1">
              <a:off x="5273235" y="3919859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04" name="Line 214"/>
            <p:cNvSpPr>
              <a:spLocks noChangeShapeType="1"/>
            </p:cNvSpPr>
            <p:nvPr/>
          </p:nvSpPr>
          <p:spPr bwMode="auto">
            <a:xfrm flipV="1">
              <a:off x="5273235" y="4957967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05" name="Line 215"/>
            <p:cNvSpPr>
              <a:spLocks noChangeShapeType="1"/>
            </p:cNvSpPr>
            <p:nvPr/>
          </p:nvSpPr>
          <p:spPr bwMode="auto">
            <a:xfrm flipV="1">
              <a:off x="5273235" y="4992571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06" name="Line 216"/>
            <p:cNvSpPr>
              <a:spLocks noChangeShapeType="1"/>
            </p:cNvSpPr>
            <p:nvPr/>
          </p:nvSpPr>
          <p:spPr bwMode="auto">
            <a:xfrm flipV="1">
              <a:off x="5273235" y="5025353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07" name="Line 217"/>
            <p:cNvSpPr>
              <a:spLocks noChangeShapeType="1"/>
            </p:cNvSpPr>
            <p:nvPr/>
          </p:nvSpPr>
          <p:spPr bwMode="auto">
            <a:xfrm flipV="1">
              <a:off x="5273235" y="5059957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08" name="Line 218"/>
            <p:cNvSpPr>
              <a:spLocks noChangeShapeType="1"/>
            </p:cNvSpPr>
            <p:nvPr/>
          </p:nvSpPr>
          <p:spPr bwMode="auto">
            <a:xfrm flipV="1">
              <a:off x="5273235" y="5092739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09" name="Line 219"/>
            <p:cNvSpPr>
              <a:spLocks noChangeShapeType="1"/>
            </p:cNvSpPr>
            <p:nvPr/>
          </p:nvSpPr>
          <p:spPr bwMode="auto">
            <a:xfrm flipV="1">
              <a:off x="5273235" y="5127343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10" name="Line 220"/>
            <p:cNvSpPr>
              <a:spLocks noChangeShapeType="1"/>
            </p:cNvSpPr>
            <p:nvPr/>
          </p:nvSpPr>
          <p:spPr bwMode="auto">
            <a:xfrm flipV="1">
              <a:off x="5273235" y="5160125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11" name="Line 221"/>
            <p:cNvSpPr>
              <a:spLocks noChangeShapeType="1"/>
            </p:cNvSpPr>
            <p:nvPr/>
          </p:nvSpPr>
          <p:spPr bwMode="auto">
            <a:xfrm flipV="1">
              <a:off x="5273235" y="5194729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12" name="Line 222"/>
            <p:cNvSpPr>
              <a:spLocks noChangeShapeType="1"/>
            </p:cNvSpPr>
            <p:nvPr/>
          </p:nvSpPr>
          <p:spPr bwMode="auto">
            <a:xfrm flipV="1">
              <a:off x="5273235" y="5227511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13" name="Line 223"/>
            <p:cNvSpPr>
              <a:spLocks noChangeShapeType="1"/>
            </p:cNvSpPr>
            <p:nvPr/>
          </p:nvSpPr>
          <p:spPr bwMode="auto">
            <a:xfrm flipV="1">
              <a:off x="5273235" y="5262114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14" name="Line 224"/>
            <p:cNvSpPr>
              <a:spLocks noChangeShapeType="1"/>
            </p:cNvSpPr>
            <p:nvPr/>
          </p:nvSpPr>
          <p:spPr bwMode="auto">
            <a:xfrm flipV="1">
              <a:off x="5273235" y="5294897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15" name="Line 225"/>
            <p:cNvSpPr>
              <a:spLocks noChangeShapeType="1"/>
            </p:cNvSpPr>
            <p:nvPr/>
          </p:nvSpPr>
          <p:spPr bwMode="auto">
            <a:xfrm flipV="1">
              <a:off x="5273235" y="5329500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16" name="Line 226"/>
            <p:cNvSpPr>
              <a:spLocks noChangeShapeType="1"/>
            </p:cNvSpPr>
            <p:nvPr/>
          </p:nvSpPr>
          <p:spPr bwMode="auto">
            <a:xfrm flipV="1">
              <a:off x="5273235" y="5362283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17" name="Line 228"/>
            <p:cNvSpPr>
              <a:spLocks noChangeShapeType="1"/>
            </p:cNvSpPr>
            <p:nvPr/>
          </p:nvSpPr>
          <p:spPr bwMode="auto">
            <a:xfrm flipV="1">
              <a:off x="5273235" y="5429669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18" name="Line 229"/>
            <p:cNvSpPr>
              <a:spLocks noChangeShapeType="1"/>
            </p:cNvSpPr>
            <p:nvPr/>
          </p:nvSpPr>
          <p:spPr bwMode="auto">
            <a:xfrm flipV="1">
              <a:off x="5273235" y="5464272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19" name="Line 231"/>
            <p:cNvSpPr>
              <a:spLocks noChangeShapeType="1"/>
            </p:cNvSpPr>
            <p:nvPr/>
          </p:nvSpPr>
          <p:spPr bwMode="auto">
            <a:xfrm flipV="1">
              <a:off x="6533274" y="3094836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20" name="Line 232"/>
            <p:cNvSpPr>
              <a:spLocks noChangeShapeType="1"/>
            </p:cNvSpPr>
            <p:nvPr/>
          </p:nvSpPr>
          <p:spPr bwMode="auto">
            <a:xfrm flipV="1">
              <a:off x="6533274" y="3129440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21" name="Line 233"/>
            <p:cNvSpPr>
              <a:spLocks noChangeShapeType="1"/>
            </p:cNvSpPr>
            <p:nvPr/>
          </p:nvSpPr>
          <p:spPr bwMode="auto">
            <a:xfrm flipV="1">
              <a:off x="6533274" y="3162222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22" name="Line 234"/>
            <p:cNvSpPr>
              <a:spLocks noChangeShapeType="1"/>
            </p:cNvSpPr>
            <p:nvPr/>
          </p:nvSpPr>
          <p:spPr bwMode="auto">
            <a:xfrm flipV="1">
              <a:off x="6533274" y="3196826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23" name="Line 235"/>
            <p:cNvSpPr>
              <a:spLocks noChangeShapeType="1"/>
            </p:cNvSpPr>
            <p:nvPr/>
          </p:nvSpPr>
          <p:spPr bwMode="auto">
            <a:xfrm flipV="1">
              <a:off x="6533274" y="3229608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24" name="Line 236"/>
            <p:cNvSpPr>
              <a:spLocks noChangeShapeType="1"/>
            </p:cNvSpPr>
            <p:nvPr/>
          </p:nvSpPr>
          <p:spPr bwMode="auto">
            <a:xfrm flipV="1">
              <a:off x="6533274" y="3264212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25" name="Line 237"/>
            <p:cNvSpPr>
              <a:spLocks noChangeShapeType="1"/>
            </p:cNvSpPr>
            <p:nvPr/>
          </p:nvSpPr>
          <p:spPr bwMode="auto">
            <a:xfrm flipV="1">
              <a:off x="6533274" y="3296994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26" name="Line 238"/>
            <p:cNvSpPr>
              <a:spLocks noChangeShapeType="1"/>
            </p:cNvSpPr>
            <p:nvPr/>
          </p:nvSpPr>
          <p:spPr bwMode="auto">
            <a:xfrm flipV="1">
              <a:off x="6533274" y="3331598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27" name="Line 239"/>
            <p:cNvSpPr>
              <a:spLocks noChangeShapeType="1"/>
            </p:cNvSpPr>
            <p:nvPr/>
          </p:nvSpPr>
          <p:spPr bwMode="auto">
            <a:xfrm flipV="1">
              <a:off x="6533274" y="3364380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28" name="Line 240"/>
            <p:cNvSpPr>
              <a:spLocks noChangeShapeType="1"/>
            </p:cNvSpPr>
            <p:nvPr/>
          </p:nvSpPr>
          <p:spPr bwMode="auto">
            <a:xfrm flipV="1">
              <a:off x="6533274" y="3398984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29" name="Line 241"/>
            <p:cNvSpPr>
              <a:spLocks noChangeShapeType="1"/>
            </p:cNvSpPr>
            <p:nvPr/>
          </p:nvSpPr>
          <p:spPr bwMode="auto">
            <a:xfrm flipV="1">
              <a:off x="6533274" y="3431766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30" name="Line 242"/>
            <p:cNvSpPr>
              <a:spLocks noChangeShapeType="1"/>
            </p:cNvSpPr>
            <p:nvPr/>
          </p:nvSpPr>
          <p:spPr bwMode="auto">
            <a:xfrm flipV="1">
              <a:off x="6533274" y="3466370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31" name="Line 243"/>
            <p:cNvSpPr>
              <a:spLocks noChangeShapeType="1"/>
            </p:cNvSpPr>
            <p:nvPr/>
          </p:nvSpPr>
          <p:spPr bwMode="auto">
            <a:xfrm flipV="1">
              <a:off x="6533274" y="3499152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32" name="Line 245"/>
            <p:cNvSpPr>
              <a:spLocks noChangeShapeType="1"/>
            </p:cNvSpPr>
            <p:nvPr/>
          </p:nvSpPr>
          <p:spPr bwMode="auto">
            <a:xfrm flipV="1">
              <a:off x="6533274" y="3566538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33" name="Line 246"/>
            <p:cNvSpPr>
              <a:spLocks noChangeShapeType="1"/>
            </p:cNvSpPr>
            <p:nvPr/>
          </p:nvSpPr>
          <p:spPr bwMode="auto">
            <a:xfrm flipV="1">
              <a:off x="6533274" y="3601141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34" name="Line 248"/>
            <p:cNvSpPr>
              <a:spLocks noChangeShapeType="1"/>
            </p:cNvSpPr>
            <p:nvPr/>
          </p:nvSpPr>
          <p:spPr bwMode="auto">
            <a:xfrm flipV="1">
              <a:off x="6533274" y="5232975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35" name="Line 249"/>
            <p:cNvSpPr>
              <a:spLocks noChangeShapeType="1"/>
            </p:cNvSpPr>
            <p:nvPr/>
          </p:nvSpPr>
          <p:spPr bwMode="auto">
            <a:xfrm flipV="1">
              <a:off x="6533274" y="5265757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36" name="Line 251"/>
            <p:cNvSpPr>
              <a:spLocks noChangeShapeType="1"/>
            </p:cNvSpPr>
            <p:nvPr/>
          </p:nvSpPr>
          <p:spPr bwMode="auto">
            <a:xfrm flipV="1">
              <a:off x="6533274" y="5333143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37" name="Line 252"/>
            <p:cNvSpPr>
              <a:spLocks noChangeShapeType="1"/>
            </p:cNvSpPr>
            <p:nvPr/>
          </p:nvSpPr>
          <p:spPr bwMode="auto">
            <a:xfrm flipV="1">
              <a:off x="6533274" y="5367747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38" name="Line 254"/>
            <p:cNvSpPr>
              <a:spLocks noChangeShapeType="1"/>
            </p:cNvSpPr>
            <p:nvPr/>
          </p:nvSpPr>
          <p:spPr bwMode="auto">
            <a:xfrm flipV="1">
              <a:off x="6533274" y="5435133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39" name="Line 255"/>
            <p:cNvSpPr>
              <a:spLocks noChangeShapeType="1"/>
            </p:cNvSpPr>
            <p:nvPr/>
          </p:nvSpPr>
          <p:spPr bwMode="auto">
            <a:xfrm flipV="1">
              <a:off x="6533274" y="5467915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40" name="Line 256"/>
            <p:cNvSpPr>
              <a:spLocks noChangeShapeType="1"/>
            </p:cNvSpPr>
            <p:nvPr/>
          </p:nvSpPr>
          <p:spPr bwMode="auto">
            <a:xfrm flipV="1">
              <a:off x="6533274" y="5502518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41" name="Line 257"/>
            <p:cNvSpPr>
              <a:spLocks noChangeShapeType="1"/>
            </p:cNvSpPr>
            <p:nvPr/>
          </p:nvSpPr>
          <p:spPr bwMode="auto">
            <a:xfrm flipV="1">
              <a:off x="6533274" y="5535301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42" name="Line 260"/>
            <p:cNvSpPr>
              <a:spLocks noChangeShapeType="1"/>
            </p:cNvSpPr>
            <p:nvPr/>
          </p:nvSpPr>
          <p:spPr bwMode="auto">
            <a:xfrm flipV="1">
              <a:off x="6533274" y="5637290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43" name="Line 262"/>
            <p:cNvSpPr>
              <a:spLocks noChangeShapeType="1"/>
            </p:cNvSpPr>
            <p:nvPr/>
          </p:nvSpPr>
          <p:spPr bwMode="auto">
            <a:xfrm flipV="1">
              <a:off x="6533274" y="5704676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47" name="Text Box 156"/>
            <p:cNvSpPr txBox="1">
              <a:spLocks noChangeArrowheads="1"/>
            </p:cNvSpPr>
            <p:nvPr/>
          </p:nvSpPr>
          <p:spPr bwMode="auto">
            <a:xfrm>
              <a:off x="5482930" y="4692065"/>
              <a:ext cx="464324" cy="33510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3399"/>
                  </a:solidFill>
                  <a:latin typeface="Times New Roman" pitchFamily="18" charset="0"/>
                  <a:cs typeface="Times New Roman" pitchFamily="18" charset="0"/>
                </a:rPr>
                <a:t>VB</a:t>
              </a:r>
            </a:p>
          </p:txBody>
        </p:sp>
        <p:sp>
          <p:nvSpPr>
            <p:cNvPr id="40048" name="Line 157"/>
            <p:cNvSpPr>
              <a:spLocks noChangeShapeType="1"/>
            </p:cNvSpPr>
            <p:nvPr/>
          </p:nvSpPr>
          <p:spPr bwMode="auto">
            <a:xfrm>
              <a:off x="6892751" y="3573823"/>
              <a:ext cx="3745" cy="167918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50" name="Line 169"/>
            <p:cNvSpPr>
              <a:spLocks noChangeShapeType="1"/>
            </p:cNvSpPr>
            <p:nvPr/>
          </p:nvSpPr>
          <p:spPr bwMode="auto">
            <a:xfrm flipV="1">
              <a:off x="7772719" y="5735637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51" name="Line 170"/>
            <p:cNvSpPr>
              <a:spLocks noChangeShapeType="1"/>
            </p:cNvSpPr>
            <p:nvPr/>
          </p:nvSpPr>
          <p:spPr bwMode="auto">
            <a:xfrm flipV="1">
              <a:off x="7772719" y="5768419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52" name="Line 175"/>
            <p:cNvSpPr>
              <a:spLocks noChangeShapeType="1"/>
            </p:cNvSpPr>
            <p:nvPr/>
          </p:nvSpPr>
          <p:spPr bwMode="auto">
            <a:xfrm flipV="1">
              <a:off x="7772719" y="5937795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53" name="Line 189"/>
            <p:cNvSpPr>
              <a:spLocks noChangeShapeType="1"/>
            </p:cNvSpPr>
            <p:nvPr/>
          </p:nvSpPr>
          <p:spPr bwMode="auto">
            <a:xfrm flipV="1">
              <a:off x="7772719" y="3043841"/>
              <a:ext cx="79758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54" name="Line 207"/>
            <p:cNvSpPr>
              <a:spLocks noChangeShapeType="1"/>
            </p:cNvSpPr>
            <p:nvPr/>
          </p:nvSpPr>
          <p:spPr bwMode="auto">
            <a:xfrm flipV="1">
              <a:off x="5278852" y="3757768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55" name="Line 227"/>
            <p:cNvSpPr>
              <a:spLocks noChangeShapeType="1"/>
            </p:cNvSpPr>
            <p:nvPr/>
          </p:nvSpPr>
          <p:spPr bwMode="auto">
            <a:xfrm flipV="1">
              <a:off x="5278852" y="5404171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56" name="Line 244"/>
            <p:cNvSpPr>
              <a:spLocks noChangeShapeType="1"/>
            </p:cNvSpPr>
            <p:nvPr/>
          </p:nvSpPr>
          <p:spPr bwMode="auto">
            <a:xfrm flipV="1">
              <a:off x="6538891" y="3541040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57" name="Line 250"/>
            <p:cNvSpPr>
              <a:spLocks noChangeShapeType="1"/>
            </p:cNvSpPr>
            <p:nvPr/>
          </p:nvSpPr>
          <p:spPr bwMode="auto">
            <a:xfrm flipV="1">
              <a:off x="6538891" y="5307645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58" name="Line 253"/>
            <p:cNvSpPr>
              <a:spLocks noChangeShapeType="1"/>
            </p:cNvSpPr>
            <p:nvPr/>
          </p:nvSpPr>
          <p:spPr bwMode="auto">
            <a:xfrm flipV="1">
              <a:off x="6538891" y="5407813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59" name="Line 258"/>
            <p:cNvSpPr>
              <a:spLocks noChangeShapeType="1"/>
            </p:cNvSpPr>
            <p:nvPr/>
          </p:nvSpPr>
          <p:spPr bwMode="auto">
            <a:xfrm flipV="1">
              <a:off x="6538891" y="5577189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60" name="Line 259"/>
            <p:cNvSpPr>
              <a:spLocks noChangeShapeType="1"/>
            </p:cNvSpPr>
            <p:nvPr/>
          </p:nvSpPr>
          <p:spPr bwMode="auto">
            <a:xfrm flipV="1">
              <a:off x="6538891" y="5609971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61" name="Line 261"/>
            <p:cNvSpPr>
              <a:spLocks noChangeShapeType="1"/>
            </p:cNvSpPr>
            <p:nvPr/>
          </p:nvSpPr>
          <p:spPr bwMode="auto">
            <a:xfrm flipV="1">
              <a:off x="6538891" y="5677357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62" name="Line 263"/>
            <p:cNvSpPr>
              <a:spLocks noChangeShapeType="1"/>
            </p:cNvSpPr>
            <p:nvPr/>
          </p:nvSpPr>
          <p:spPr bwMode="auto">
            <a:xfrm flipV="1">
              <a:off x="6538891" y="5744743"/>
              <a:ext cx="7994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63" name="Line 264"/>
            <p:cNvSpPr>
              <a:spLocks noChangeShapeType="1"/>
            </p:cNvSpPr>
            <p:nvPr/>
          </p:nvSpPr>
          <p:spPr bwMode="auto">
            <a:xfrm>
              <a:off x="8353123" y="3245999"/>
              <a:ext cx="16850" cy="22856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64" name="Text Box 266"/>
            <p:cNvSpPr txBox="1">
              <a:spLocks noChangeArrowheads="1"/>
            </p:cNvSpPr>
            <p:nvPr/>
          </p:nvSpPr>
          <p:spPr bwMode="auto">
            <a:xfrm>
              <a:off x="6907729" y="2767012"/>
              <a:ext cx="466196" cy="33693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3399"/>
                  </a:solidFill>
                  <a:latin typeface="Times New Roman" pitchFamily="18" charset="0"/>
                  <a:cs typeface="Times New Roman" pitchFamily="18" charset="0"/>
                </a:rPr>
                <a:t>CB</a:t>
              </a:r>
            </a:p>
          </p:txBody>
        </p:sp>
        <p:sp>
          <p:nvSpPr>
            <p:cNvPr id="40065" name="Text Box 267"/>
            <p:cNvSpPr txBox="1">
              <a:spLocks noChangeArrowheads="1"/>
            </p:cNvSpPr>
            <p:nvPr/>
          </p:nvSpPr>
          <p:spPr bwMode="auto">
            <a:xfrm>
              <a:off x="6830966" y="4954324"/>
              <a:ext cx="464324" cy="33693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3399"/>
                  </a:solidFill>
                  <a:latin typeface="Times New Roman" pitchFamily="18" charset="0"/>
                  <a:cs typeface="Times New Roman" pitchFamily="18" charset="0"/>
                </a:rPr>
                <a:t>VB</a:t>
              </a:r>
            </a:p>
          </p:txBody>
        </p:sp>
        <p:sp>
          <p:nvSpPr>
            <p:cNvPr id="40066" name="Text Box 268"/>
            <p:cNvSpPr txBox="1">
              <a:spLocks noChangeArrowheads="1"/>
            </p:cNvSpPr>
            <p:nvPr/>
          </p:nvSpPr>
          <p:spPr bwMode="auto">
            <a:xfrm>
              <a:off x="8162151" y="2406406"/>
              <a:ext cx="464324" cy="33693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3399"/>
                  </a:solidFill>
                  <a:latin typeface="Times New Roman" pitchFamily="18" charset="0"/>
                  <a:cs typeface="Times New Roman" pitchFamily="18" charset="0"/>
                </a:rPr>
                <a:t>CB</a:t>
              </a:r>
            </a:p>
          </p:txBody>
        </p:sp>
        <p:sp>
          <p:nvSpPr>
            <p:cNvPr id="40069" name="Line 277"/>
            <p:cNvSpPr>
              <a:spLocks noChangeShapeType="1"/>
            </p:cNvSpPr>
            <p:nvPr/>
          </p:nvSpPr>
          <p:spPr bwMode="auto">
            <a:xfrm flipH="1">
              <a:off x="5982827" y="3936250"/>
              <a:ext cx="11234" cy="103082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70" name="Text Box 279"/>
            <p:cNvSpPr txBox="1">
              <a:spLocks noChangeArrowheads="1"/>
            </p:cNvSpPr>
            <p:nvPr/>
          </p:nvSpPr>
          <p:spPr bwMode="auto">
            <a:xfrm>
              <a:off x="7819526" y="5165588"/>
              <a:ext cx="466196" cy="33693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3399"/>
                  </a:solidFill>
                  <a:latin typeface="Times New Roman" pitchFamily="18" charset="0"/>
                  <a:cs typeface="Times New Roman" pitchFamily="18" charset="0"/>
                </a:rPr>
                <a:t>VB</a:t>
              </a:r>
            </a:p>
          </p:txBody>
        </p:sp>
      </p:grpSp>
      <p:sp>
        <p:nvSpPr>
          <p:cNvPr id="39942" name="Text Box 118"/>
          <p:cNvSpPr txBox="1">
            <a:spLocks noChangeArrowheads="1"/>
          </p:cNvSpPr>
          <p:nvPr/>
        </p:nvSpPr>
        <p:spPr bwMode="auto">
          <a:xfrm>
            <a:off x="986886" y="914400"/>
            <a:ext cx="71682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Georgia"/>
              </a:rPr>
              <a:t>Quantum Dots – Quasi-particle (</a:t>
            </a:r>
            <a:r>
              <a:rPr lang="en-US" sz="2400" dirty="0" err="1">
                <a:latin typeface="Georgia"/>
              </a:rPr>
              <a:t>exciton</a:t>
            </a:r>
            <a:r>
              <a:rPr lang="en-US" sz="2400" dirty="0">
                <a:latin typeface="Georgia"/>
              </a:rPr>
              <a:t>) in a Box!</a:t>
            </a:r>
          </a:p>
        </p:txBody>
      </p:sp>
      <p:sp>
        <p:nvSpPr>
          <p:cNvPr id="135" name="Slide Number Placeholder 1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6C83-F47D-432E-8C26-634FAA0DF87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36" name="Picture 2"/>
          <p:cNvPicPr>
            <a:picLocks noChangeAspect="1" noChangeArrowheads="1"/>
          </p:cNvPicPr>
          <p:nvPr/>
        </p:nvPicPr>
        <p:blipFill>
          <a:blip r:embed="rId2" cstate="print"/>
          <a:srcRect l="13580" t="9825" r="9877" b="7459"/>
          <a:stretch>
            <a:fillRect/>
          </a:stretch>
        </p:blipFill>
        <p:spPr bwMode="auto">
          <a:xfrm>
            <a:off x="228600" y="4191000"/>
            <a:ext cx="2185917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79" name="Group 178"/>
          <p:cNvGrpSpPr/>
          <p:nvPr/>
        </p:nvGrpSpPr>
        <p:grpSpPr>
          <a:xfrm>
            <a:off x="5105400" y="1600200"/>
            <a:ext cx="3581399" cy="1116422"/>
            <a:chOff x="5071030" y="1690658"/>
            <a:chExt cx="3581399" cy="1116422"/>
          </a:xfrm>
        </p:grpSpPr>
        <p:sp>
          <p:nvSpPr>
            <p:cNvPr id="180" name="Oval 158"/>
            <p:cNvSpPr>
              <a:spLocks noChangeArrowheads="1"/>
            </p:cNvSpPr>
            <p:nvPr/>
          </p:nvSpPr>
          <p:spPr bwMode="auto">
            <a:xfrm rot="5400000" flipH="1">
              <a:off x="5090415" y="1671273"/>
              <a:ext cx="1116422" cy="1155192"/>
            </a:xfrm>
            <a:prstGeom prst="ellipse">
              <a:avLst/>
            </a:prstGeom>
            <a:gradFill rotWithShape="1">
              <a:gsLst>
                <a:gs pos="0">
                  <a:srgbClr val="66FF33">
                    <a:alpha val="50000"/>
                  </a:srgbClr>
                </a:gs>
                <a:gs pos="100000">
                  <a:srgbClr val="2F7618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1" name="Oval 273"/>
            <p:cNvSpPr>
              <a:spLocks noChangeArrowheads="1"/>
            </p:cNvSpPr>
            <p:nvPr/>
          </p:nvSpPr>
          <p:spPr bwMode="auto">
            <a:xfrm rot="5400000" flipH="1">
              <a:off x="6461499" y="1813821"/>
              <a:ext cx="786777" cy="851884"/>
            </a:xfrm>
            <a:prstGeom prst="ellipse">
              <a:avLst/>
            </a:prstGeom>
            <a:gradFill rotWithShape="1">
              <a:gsLst>
                <a:gs pos="0">
                  <a:srgbClr val="339966">
                    <a:alpha val="50000"/>
                  </a:srgbClr>
                </a:gs>
                <a:gs pos="100000">
                  <a:srgbClr val="18472F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2" name="Oval 274"/>
            <p:cNvSpPr>
              <a:spLocks noChangeArrowheads="1"/>
            </p:cNvSpPr>
            <p:nvPr/>
          </p:nvSpPr>
          <p:spPr bwMode="auto">
            <a:xfrm rot="5400000" flipH="1">
              <a:off x="7983754" y="1860182"/>
              <a:ext cx="609600" cy="727751"/>
            </a:xfrm>
            <a:prstGeom prst="ellipse">
              <a:avLst/>
            </a:prstGeom>
            <a:gradFill rotWithShape="1">
              <a:gsLst>
                <a:gs pos="0">
                  <a:srgbClr val="008080">
                    <a:alpha val="50000"/>
                  </a:srgbClr>
                </a:gs>
                <a:gs pos="100000">
                  <a:srgbClr val="003B3B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5384800" y="1981200"/>
            <a:ext cx="3302000" cy="381000"/>
            <a:chOff x="5308600" y="2057400"/>
            <a:chExt cx="3302000" cy="381000"/>
          </a:xfrm>
        </p:grpSpPr>
        <p:grpSp>
          <p:nvGrpSpPr>
            <p:cNvPr id="184" name="Group 183"/>
            <p:cNvGrpSpPr/>
            <p:nvPr/>
          </p:nvGrpSpPr>
          <p:grpSpPr>
            <a:xfrm>
              <a:off x="5308600" y="2057400"/>
              <a:ext cx="609600" cy="368300"/>
              <a:chOff x="5308600" y="2057400"/>
              <a:chExt cx="609600" cy="368300"/>
            </a:xfrm>
          </p:grpSpPr>
          <p:grpSp>
            <p:nvGrpSpPr>
              <p:cNvPr id="205" name="Group 137"/>
              <p:cNvGrpSpPr>
                <a:grpSpLocks/>
              </p:cNvGrpSpPr>
              <p:nvPr/>
            </p:nvGrpSpPr>
            <p:grpSpPr bwMode="auto">
              <a:xfrm>
                <a:off x="5308600" y="2057400"/>
                <a:ext cx="609600" cy="368300"/>
                <a:chOff x="9461500" y="1638300"/>
                <a:chExt cx="609600" cy="368300"/>
              </a:xfrm>
            </p:grpSpPr>
            <p:sp>
              <p:nvSpPr>
                <p:cNvPr id="210" name="Oval 209"/>
                <p:cNvSpPr/>
                <p:nvPr/>
              </p:nvSpPr>
              <p:spPr>
                <a:xfrm>
                  <a:off x="9474200" y="1701800"/>
                  <a:ext cx="254000" cy="241300"/>
                </a:xfrm>
                <a:prstGeom prst="ellipse">
                  <a:avLst/>
                </a:prstGeom>
                <a:solidFill>
                  <a:srgbClr val="0033CC"/>
                </a:solidFill>
                <a:ln>
                  <a:solidFill>
                    <a:srgbClr val="0033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dirty="0"/>
                    <a:t>-</a:t>
                  </a:r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9893300" y="1739900"/>
                  <a:ext cx="152400" cy="165100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solidFill>
                    <a:srgbClr val="A5002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dirty="0"/>
                    <a:t>+</a:t>
                  </a:r>
                </a:p>
              </p:txBody>
            </p: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9728200" y="1809750"/>
                  <a:ext cx="165100" cy="1588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3" name="Oval 212"/>
                <p:cNvSpPr/>
                <p:nvPr/>
              </p:nvSpPr>
              <p:spPr>
                <a:xfrm>
                  <a:off x="9461500" y="1638300"/>
                  <a:ext cx="609600" cy="3683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  <a:alpha val="48000"/>
                  </a:schemeClr>
                </a:solidFill>
                <a:ln>
                  <a:solidFill>
                    <a:schemeClr val="accent1">
                      <a:shade val="50000"/>
                      <a:alpha val="4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grpSp>
            <p:nvGrpSpPr>
              <p:cNvPr id="206" name="Group 205"/>
              <p:cNvGrpSpPr/>
              <p:nvPr/>
            </p:nvGrpSpPr>
            <p:grpSpPr>
              <a:xfrm>
                <a:off x="5791200" y="2209800"/>
                <a:ext cx="76200" cy="76200"/>
                <a:chOff x="5943600" y="1676400"/>
                <a:chExt cx="152400" cy="152400"/>
              </a:xfrm>
            </p:grpSpPr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5943600" y="1752600"/>
                  <a:ext cx="152400" cy="0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6019800" y="1676400"/>
                  <a:ext cx="0" cy="152400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7" name="Straight Connector 206"/>
              <p:cNvCxnSpPr/>
              <p:nvPr/>
            </p:nvCxnSpPr>
            <p:spPr>
              <a:xfrm>
                <a:off x="5410200" y="2209800"/>
                <a:ext cx="76200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5" name="Group 184"/>
            <p:cNvGrpSpPr/>
            <p:nvPr/>
          </p:nvGrpSpPr>
          <p:grpSpPr>
            <a:xfrm>
              <a:off x="6553200" y="2057400"/>
              <a:ext cx="609600" cy="368300"/>
              <a:chOff x="5308600" y="2057400"/>
              <a:chExt cx="609600" cy="368300"/>
            </a:xfrm>
          </p:grpSpPr>
          <p:grpSp>
            <p:nvGrpSpPr>
              <p:cNvPr id="196" name="Group 137"/>
              <p:cNvGrpSpPr>
                <a:grpSpLocks/>
              </p:cNvGrpSpPr>
              <p:nvPr/>
            </p:nvGrpSpPr>
            <p:grpSpPr bwMode="auto">
              <a:xfrm>
                <a:off x="5308600" y="2057400"/>
                <a:ext cx="609600" cy="368300"/>
                <a:chOff x="9461500" y="1638300"/>
                <a:chExt cx="609600" cy="368300"/>
              </a:xfrm>
            </p:grpSpPr>
            <p:sp>
              <p:nvSpPr>
                <p:cNvPr id="201" name="Oval 200"/>
                <p:cNvSpPr/>
                <p:nvPr/>
              </p:nvSpPr>
              <p:spPr>
                <a:xfrm>
                  <a:off x="9474200" y="1701800"/>
                  <a:ext cx="254000" cy="241300"/>
                </a:xfrm>
                <a:prstGeom prst="ellipse">
                  <a:avLst/>
                </a:prstGeom>
                <a:solidFill>
                  <a:srgbClr val="0033CC"/>
                </a:solidFill>
                <a:ln>
                  <a:solidFill>
                    <a:srgbClr val="0033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dirty="0"/>
                    <a:t>-</a:t>
                  </a:r>
                </a:p>
              </p:txBody>
            </p:sp>
            <p:sp>
              <p:nvSpPr>
                <p:cNvPr id="202" name="Oval 201"/>
                <p:cNvSpPr/>
                <p:nvPr/>
              </p:nvSpPr>
              <p:spPr>
                <a:xfrm>
                  <a:off x="9893300" y="1739900"/>
                  <a:ext cx="152400" cy="165100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solidFill>
                    <a:srgbClr val="A5002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dirty="0"/>
                    <a:t>+</a:t>
                  </a:r>
                </a:p>
              </p:txBody>
            </p:sp>
            <p:cxnSp>
              <p:nvCxnSpPr>
                <p:cNvPr id="203" name="Straight Connector 202"/>
                <p:cNvCxnSpPr/>
                <p:nvPr/>
              </p:nvCxnSpPr>
              <p:spPr>
                <a:xfrm>
                  <a:off x="9728200" y="1809750"/>
                  <a:ext cx="165100" cy="1588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Oval 203"/>
                <p:cNvSpPr/>
                <p:nvPr/>
              </p:nvSpPr>
              <p:spPr>
                <a:xfrm>
                  <a:off x="9461500" y="1638300"/>
                  <a:ext cx="609600" cy="3683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  <a:alpha val="48000"/>
                  </a:schemeClr>
                </a:solidFill>
                <a:ln>
                  <a:solidFill>
                    <a:schemeClr val="accent1">
                      <a:shade val="50000"/>
                      <a:alpha val="4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grpSp>
            <p:nvGrpSpPr>
              <p:cNvPr id="197" name="Group 196"/>
              <p:cNvGrpSpPr/>
              <p:nvPr/>
            </p:nvGrpSpPr>
            <p:grpSpPr>
              <a:xfrm>
                <a:off x="5791200" y="2209800"/>
                <a:ext cx="76200" cy="76200"/>
                <a:chOff x="5943600" y="1676400"/>
                <a:chExt cx="152400" cy="152400"/>
              </a:xfrm>
            </p:grpSpPr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5943600" y="1752600"/>
                  <a:ext cx="152400" cy="0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/>
                <p:nvPr/>
              </p:nvCxnSpPr>
              <p:spPr>
                <a:xfrm>
                  <a:off x="6019800" y="1676400"/>
                  <a:ext cx="0" cy="152400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8" name="Straight Connector 197"/>
              <p:cNvCxnSpPr/>
              <p:nvPr/>
            </p:nvCxnSpPr>
            <p:spPr>
              <a:xfrm>
                <a:off x="5410200" y="2209800"/>
                <a:ext cx="76200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6" name="Group 185"/>
            <p:cNvGrpSpPr/>
            <p:nvPr/>
          </p:nvGrpSpPr>
          <p:grpSpPr>
            <a:xfrm>
              <a:off x="8001000" y="2070100"/>
              <a:ext cx="609600" cy="368300"/>
              <a:chOff x="5308600" y="2057400"/>
              <a:chExt cx="609600" cy="368300"/>
            </a:xfrm>
          </p:grpSpPr>
          <p:grpSp>
            <p:nvGrpSpPr>
              <p:cNvPr id="187" name="Group 137"/>
              <p:cNvGrpSpPr>
                <a:grpSpLocks/>
              </p:cNvGrpSpPr>
              <p:nvPr/>
            </p:nvGrpSpPr>
            <p:grpSpPr bwMode="auto">
              <a:xfrm>
                <a:off x="5308600" y="2057400"/>
                <a:ext cx="609600" cy="368300"/>
                <a:chOff x="9461500" y="1638300"/>
                <a:chExt cx="609600" cy="368300"/>
              </a:xfrm>
            </p:grpSpPr>
            <p:sp>
              <p:nvSpPr>
                <p:cNvPr id="192" name="Oval 191"/>
                <p:cNvSpPr/>
                <p:nvPr/>
              </p:nvSpPr>
              <p:spPr>
                <a:xfrm>
                  <a:off x="9474200" y="1701800"/>
                  <a:ext cx="254000" cy="241300"/>
                </a:xfrm>
                <a:prstGeom prst="ellipse">
                  <a:avLst/>
                </a:prstGeom>
                <a:solidFill>
                  <a:srgbClr val="0033CC"/>
                </a:solidFill>
                <a:ln>
                  <a:solidFill>
                    <a:srgbClr val="0033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dirty="0"/>
                    <a:t>-</a:t>
                  </a:r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9893300" y="1739900"/>
                  <a:ext cx="152400" cy="165100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solidFill>
                    <a:srgbClr val="A5002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dirty="0"/>
                    <a:t>+</a:t>
                  </a:r>
                </a:p>
              </p:txBody>
            </p:sp>
            <p:cxnSp>
              <p:nvCxnSpPr>
                <p:cNvPr id="194" name="Straight Connector 193"/>
                <p:cNvCxnSpPr/>
                <p:nvPr/>
              </p:nvCxnSpPr>
              <p:spPr>
                <a:xfrm>
                  <a:off x="9728200" y="1809750"/>
                  <a:ext cx="165100" cy="1588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5" name="Oval 194"/>
                <p:cNvSpPr/>
                <p:nvPr/>
              </p:nvSpPr>
              <p:spPr>
                <a:xfrm>
                  <a:off x="9461500" y="1638300"/>
                  <a:ext cx="609600" cy="3683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  <a:alpha val="48000"/>
                  </a:schemeClr>
                </a:solidFill>
                <a:ln>
                  <a:solidFill>
                    <a:schemeClr val="accent1">
                      <a:shade val="50000"/>
                      <a:alpha val="4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5791200" y="2209800"/>
                <a:ext cx="76200" cy="76200"/>
                <a:chOff x="5943600" y="1676400"/>
                <a:chExt cx="152400" cy="152400"/>
              </a:xfrm>
            </p:grpSpPr>
            <p:cxnSp>
              <p:nvCxnSpPr>
                <p:cNvPr id="190" name="Straight Connector 189"/>
                <p:cNvCxnSpPr/>
                <p:nvPr/>
              </p:nvCxnSpPr>
              <p:spPr>
                <a:xfrm>
                  <a:off x="5943600" y="1752600"/>
                  <a:ext cx="152400" cy="0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6019800" y="1676400"/>
                  <a:ext cx="0" cy="152400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9" name="Straight Connector 188"/>
              <p:cNvCxnSpPr/>
              <p:nvPr/>
            </p:nvCxnSpPr>
            <p:spPr>
              <a:xfrm>
                <a:off x="5410200" y="2209800"/>
                <a:ext cx="76200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1" name="Picture 2" descr="http://i.ytimg.com/vi/ApqFLVd0XaI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3926148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4" descr="http://what-when-how.com/wp-content/uploads/2011/03/tmp1FA100_thumb_thum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343400"/>
            <a:ext cx="2393072" cy="22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ectangle 152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Particle in a Box – Application in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nano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-science</a:t>
            </a:r>
          </a:p>
        </p:txBody>
      </p:sp>
    </p:spTree>
    <p:extLst>
      <p:ext uri="{BB962C8B-B14F-4D97-AF65-F5344CB8AC3E}">
        <p14:creationId xmlns:p14="http://schemas.microsoft.com/office/powerpoint/2010/main" val="264702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99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5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36" y="3956622"/>
            <a:ext cx="3796317" cy="2873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96" name="Picture 16" descr="NanoCrystals_Size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3133" y="801271"/>
            <a:ext cx="3201987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119"/>
          <p:cNvSpPr txBox="1">
            <a:spLocks noChangeArrowheads="1"/>
          </p:cNvSpPr>
          <p:nvPr/>
        </p:nvSpPr>
        <p:spPr bwMode="auto">
          <a:xfrm>
            <a:off x="4385049" y="790440"/>
            <a:ext cx="30028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  <a:latin typeface="Georgia"/>
              </a:rPr>
              <a:t>VERY</a:t>
            </a:r>
            <a:r>
              <a:rPr lang="en-US" sz="2000" b="1" dirty="0">
                <a:solidFill>
                  <a:srgbClr val="CC0000"/>
                </a:solidFill>
                <a:latin typeface="Georgia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Georgia"/>
              </a:rPr>
              <a:t>VERY</a:t>
            </a:r>
            <a:r>
              <a:rPr lang="en-US" sz="2000" b="1" dirty="0">
                <a:solidFill>
                  <a:srgbClr val="CC0000"/>
                </a:solidFill>
                <a:latin typeface="Georgia"/>
              </a:rPr>
              <a:t> BRIGHT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-86" t="11996" r="53070" b="5401"/>
          <a:stretch/>
        </p:blipFill>
        <p:spPr bwMode="auto">
          <a:xfrm>
            <a:off x="5258756" y="1198326"/>
            <a:ext cx="3292172" cy="276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 descr="E:\PhD Work\PhD Work\4th APS 2011\Chapter 1_MnZnCdS\Images MnCdS_AC\Green-Red_Composite _400x400.jpg"/>
          <p:cNvPicPr>
            <a:picLocks noChangeAspect="1" noChangeArrowheads="1"/>
          </p:cNvPicPr>
          <p:nvPr/>
        </p:nvPicPr>
        <p:blipFill>
          <a:blip r:embed="rId5" cstate="print"/>
          <a:srcRect l="67349" t="39859" r="16916" b="71"/>
          <a:stretch>
            <a:fillRect/>
          </a:stretch>
        </p:blipFill>
        <p:spPr bwMode="auto">
          <a:xfrm rot="5400000">
            <a:off x="5607857" y="3754016"/>
            <a:ext cx="2607624" cy="3278517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Luminescent semiconductor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nanocrystals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29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5441950"/>
            <a:ext cx="2133600" cy="365125"/>
          </a:xfrm>
        </p:spPr>
        <p:txBody>
          <a:bodyPr/>
          <a:lstStyle/>
          <a:p>
            <a:fld id="{18E06C83-F47D-432E-8C26-634FAA0DF87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Picture 2" descr="http://quantumdot.lanl.gov/images/solar_ce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4" y="914400"/>
            <a:ext cx="4732565" cy="386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triplehelixblog.com/wp-content/uploads/2011/08/mou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52" y="1048417"/>
            <a:ext cx="4436095" cy="359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8074" y="5218093"/>
            <a:ext cx="4419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Arial" pitchFamily="34" charset="0"/>
              </a:rPr>
              <a:t>Quantum-Dot based Solar Cells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327811" y="5188803"/>
            <a:ext cx="482822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Arial" pitchFamily="34" charset="0"/>
              </a:rPr>
              <a:t>Quantum-Dot based in-vivo imaging for tumor/cancer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Application of quantum dots</a:t>
            </a:r>
          </a:p>
        </p:txBody>
      </p:sp>
    </p:spTree>
    <p:extLst>
      <p:ext uri="{BB962C8B-B14F-4D97-AF65-F5344CB8AC3E}">
        <p14:creationId xmlns:p14="http://schemas.microsoft.com/office/powerpoint/2010/main" val="2267067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730" name="Picture 2" descr="http://images.iop.org/objects/phw/news/14/10/3/nobel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126" y="1181099"/>
            <a:ext cx="4714875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7138" name="Picture 2" descr="http://upload.wikimedia.org/wikipedia/commons/9/9e/Graphe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2516059"/>
            <a:ext cx="4823969" cy="3860013"/>
          </a:xfrm>
          <a:prstGeom prst="rect">
            <a:avLst/>
          </a:prstGeom>
          <a:noFill/>
        </p:spPr>
      </p:pic>
      <p:pic>
        <p:nvPicPr>
          <p:cNvPr id="347140" name="Picture 4" descr="http://www.jameshedberg.com/img/samples/graphene-wavey-lensBlu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1143000"/>
            <a:ext cx="8721787" cy="52330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/>
          <p:cNvSpPr/>
          <p:nvPr/>
        </p:nvSpPr>
        <p:spPr>
          <a:xfrm>
            <a:off x="990600" y="277910"/>
            <a:ext cx="320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Graphene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: 2D box</a:t>
            </a:r>
          </a:p>
        </p:txBody>
      </p:sp>
    </p:spTree>
    <p:extLst>
      <p:ext uri="{BB962C8B-B14F-4D97-AF65-F5344CB8AC3E}">
        <p14:creationId xmlns:p14="http://schemas.microsoft.com/office/powerpoint/2010/main" val="15709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57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47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47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What have we learnt?</a:t>
            </a:r>
          </a:p>
        </p:txBody>
      </p:sp>
      <p:sp>
        <p:nvSpPr>
          <p:cNvPr id="3" name="Down Arrow Callout 2"/>
          <p:cNvSpPr/>
          <p:nvPr/>
        </p:nvSpPr>
        <p:spPr>
          <a:xfrm>
            <a:off x="2245660" y="762000"/>
            <a:ext cx="4648200" cy="1371600"/>
          </a:xfrm>
          <a:prstGeom prst="downArrowCallout">
            <a:avLst/>
          </a:prstGeom>
          <a:solidFill>
            <a:srgbClr val="9BBB59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86000" y="838200"/>
            <a:ext cx="457200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Georgia" pitchFamily="18" charset="0"/>
              </a:rPr>
              <a:t>Formulate a correct Hamiltonian</a:t>
            </a:r>
          </a:p>
          <a:p>
            <a:pPr algn="ctr"/>
            <a:r>
              <a:rPr lang="en-US" sz="2000" b="1" dirty="0">
                <a:latin typeface="Georgia" pitchFamily="18" charset="0"/>
              </a:rPr>
              <a:t>(energy) Operator H</a:t>
            </a:r>
          </a:p>
        </p:txBody>
      </p:sp>
      <p:sp>
        <p:nvSpPr>
          <p:cNvPr id="5" name="Down Arrow Callout 4"/>
          <p:cNvSpPr/>
          <p:nvPr/>
        </p:nvSpPr>
        <p:spPr>
          <a:xfrm>
            <a:off x="2223245" y="2133600"/>
            <a:ext cx="4648200" cy="1371600"/>
          </a:xfrm>
          <a:prstGeom prst="downArrowCallout">
            <a:avLst/>
          </a:prstGeom>
          <a:solidFill>
            <a:srgbClr val="9BBB59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63585" y="2088775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Georgia" pitchFamily="18" charset="0"/>
              </a:rPr>
              <a:t>Solve TISE </a:t>
            </a:r>
            <a:r>
              <a:rPr lang="en-US" sz="2000" b="1" i="1" dirty="0">
                <a:latin typeface="Georgia" pitchFamily="18" charset="0"/>
              </a:rPr>
              <a:t>H</a:t>
            </a:r>
            <a:r>
              <a:rPr lang="en-US" sz="2000" b="1" i="1" dirty="0">
                <a:latin typeface="Georgia" pitchFamily="18" charset="0"/>
                <a:sym typeface="Symbol"/>
              </a:rPr>
              <a:t></a:t>
            </a:r>
            <a:r>
              <a:rPr lang="en-US" sz="2000" b="1" dirty="0">
                <a:latin typeface="Georgia" pitchFamily="18" charset="0"/>
                <a:sym typeface="Symbol"/>
              </a:rPr>
              <a:t>=</a:t>
            </a:r>
            <a:r>
              <a:rPr lang="en-US" sz="2000" b="1" i="1" dirty="0">
                <a:latin typeface="Georgia" pitchFamily="18" charset="0"/>
                <a:sym typeface="Symbol"/>
              </a:rPr>
              <a:t>E  </a:t>
            </a:r>
          </a:p>
          <a:p>
            <a:pPr algn="ctr"/>
            <a:r>
              <a:rPr lang="en-US" sz="2000" b="1" dirty="0">
                <a:latin typeface="Georgia" pitchFamily="18" charset="0"/>
                <a:sym typeface="Symbol"/>
              </a:rPr>
              <a:t>by separation of variables and intelligent trial wavefunction</a:t>
            </a:r>
            <a:endParaRPr lang="en-US" sz="2000" b="1" dirty="0">
              <a:latin typeface="Georgia" pitchFamily="18" charset="0"/>
            </a:endParaRPr>
          </a:p>
        </p:txBody>
      </p:sp>
      <p:sp>
        <p:nvSpPr>
          <p:cNvPr id="7" name="Down Arrow Callout 6"/>
          <p:cNvSpPr/>
          <p:nvPr/>
        </p:nvSpPr>
        <p:spPr>
          <a:xfrm>
            <a:off x="2209800" y="3541060"/>
            <a:ext cx="4648200" cy="1371600"/>
          </a:xfrm>
          <a:prstGeom prst="downArrowCallout">
            <a:avLst/>
          </a:prstGeom>
          <a:solidFill>
            <a:srgbClr val="9BBB59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50140" y="3496235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Georgia" pitchFamily="18" charset="0"/>
              </a:rPr>
              <a:t>Impose boundary conditions for eigenfunctions and obtain Quantum numbers</a:t>
            </a:r>
          </a:p>
        </p:txBody>
      </p:sp>
      <p:sp>
        <p:nvSpPr>
          <p:cNvPr id="10" name="Down Arrow Callout 9"/>
          <p:cNvSpPr/>
          <p:nvPr/>
        </p:nvSpPr>
        <p:spPr>
          <a:xfrm>
            <a:off x="2209800" y="4953000"/>
            <a:ext cx="4648200" cy="1371600"/>
          </a:xfrm>
          <a:prstGeom prst="downArrowCallout">
            <a:avLst/>
          </a:prstGeom>
          <a:solidFill>
            <a:srgbClr val="9BBB59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50140" y="4908175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Georgia" pitchFamily="18" charset="0"/>
              </a:rPr>
              <a:t>Eigenstates or </a:t>
            </a:r>
            <a:r>
              <a:rPr lang="en-US" sz="2000" b="1" dirty="0">
                <a:latin typeface="Georgia" pitchFamily="18" charset="0"/>
              </a:rPr>
              <a:t>Wavefunctions: </a:t>
            </a:r>
          </a:p>
          <a:p>
            <a:pPr algn="ctr"/>
            <a:r>
              <a:rPr lang="en-US" sz="2000" b="1" dirty="0">
                <a:latin typeface="Georgia" pitchFamily="18" charset="0"/>
              </a:rPr>
              <a:t>Should be “well behaved” -</a:t>
            </a:r>
          </a:p>
          <a:p>
            <a:pPr algn="ctr"/>
            <a:r>
              <a:rPr lang="en-US" sz="2000" b="1" dirty="0">
                <a:latin typeface="Georgia" pitchFamily="18" charset="0"/>
              </a:rPr>
              <a:t>Normalization of Wavefunction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12575" y="6324600"/>
            <a:ext cx="5105400" cy="40011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latin typeface="Georgia" pitchFamily="18" charset="0"/>
              </a:rPr>
              <a:t>Probabilities and Expectation Values</a:t>
            </a:r>
          </a:p>
        </p:txBody>
      </p:sp>
    </p:spTree>
    <p:extLst>
      <p:ext uri="{BB962C8B-B14F-4D97-AF65-F5344CB8AC3E}">
        <p14:creationId xmlns:p14="http://schemas.microsoft.com/office/powerpoint/2010/main" val="2680877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5435" y="27791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Restrictions on wavefunction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914400"/>
            <a:ext cx="7848600" cy="526297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l-GR" sz="2400" b="1" i="1" dirty="0">
                <a:solidFill>
                  <a:schemeClr val="tx1"/>
                </a:solidFill>
                <a:latin typeface="Georgia" pitchFamily="18" charset="0"/>
              </a:rPr>
              <a:t>ψ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must be a solution of the Schrodinger equation</a:t>
            </a:r>
          </a:p>
          <a:p>
            <a:endParaRPr lang="en-US" sz="2400" b="1" i="1" dirty="0">
              <a:solidFill>
                <a:schemeClr val="tx1"/>
              </a:solidFill>
              <a:latin typeface="Georgia" pitchFamily="18" charset="0"/>
            </a:endParaRPr>
          </a:p>
          <a:p>
            <a:r>
              <a:rPr lang="el-GR" sz="2400" b="1" i="1" dirty="0">
                <a:solidFill>
                  <a:schemeClr val="tx1"/>
                </a:solidFill>
                <a:latin typeface="Georgia" pitchFamily="18" charset="0"/>
              </a:rPr>
              <a:t>ψ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must be </a:t>
            </a:r>
            <a:r>
              <a:rPr lang="en-US" sz="2400" dirty="0" err="1">
                <a:solidFill>
                  <a:schemeClr val="tx1"/>
                </a:solidFill>
                <a:latin typeface="Georgia" pitchFamily="18" charset="0"/>
              </a:rPr>
              <a:t>normalizable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: </a:t>
            </a:r>
            <a:r>
              <a:rPr lang="el-GR" sz="2400" b="1" i="1" dirty="0">
                <a:solidFill>
                  <a:schemeClr val="tx1"/>
                </a:solidFill>
                <a:latin typeface="Georgia" pitchFamily="18" charset="0"/>
              </a:rPr>
              <a:t>ψ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must be finite and 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  <a:sym typeface="Wingdings 3"/>
              </a:rPr>
              <a:t>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0 at boundaries/ ±∞</a:t>
            </a:r>
          </a:p>
          <a:p>
            <a:endParaRPr lang="en-US" sz="2400" b="1" i="1" dirty="0">
              <a:solidFill>
                <a:schemeClr val="tx1"/>
              </a:solidFill>
              <a:latin typeface="Georgia" pitchFamily="18" charset="0"/>
            </a:endParaRPr>
          </a:p>
          <a:p>
            <a:r>
              <a:rPr lang="el-GR" sz="2400" b="1" i="1" dirty="0">
                <a:solidFill>
                  <a:schemeClr val="tx1"/>
                </a:solidFill>
                <a:latin typeface="Georgia" pitchFamily="18" charset="0"/>
              </a:rPr>
              <a:t>Ψ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must be a continuous function of </a:t>
            </a:r>
            <a:r>
              <a:rPr lang="en-US" sz="2400" dirty="0" err="1">
                <a:solidFill>
                  <a:schemeClr val="tx1"/>
                </a:solidFill>
                <a:latin typeface="Georgia" pitchFamily="18" charset="0"/>
              </a:rPr>
              <a:t>x,y,z</a:t>
            </a:r>
            <a:endParaRPr lang="en-US" sz="2400" dirty="0">
              <a:solidFill>
                <a:schemeClr val="tx1"/>
              </a:solidFill>
              <a:latin typeface="Georgia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Georgia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d</a:t>
            </a:r>
            <a:r>
              <a:rPr lang="el-GR" sz="2400" b="1" i="1" dirty="0">
                <a:solidFill>
                  <a:schemeClr val="tx1"/>
                </a:solidFill>
                <a:latin typeface="Georgia" pitchFamily="18" charset="0"/>
              </a:rPr>
              <a:t>Ψ</a:t>
            </a:r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/</a:t>
            </a:r>
            <a:r>
              <a:rPr lang="en-US" sz="2400" dirty="0" err="1">
                <a:solidFill>
                  <a:schemeClr val="tx1"/>
                </a:solidFill>
                <a:latin typeface="Georgia" pitchFamily="18" charset="0"/>
              </a:rPr>
              <a:t>dq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must be must be continuous in </a:t>
            </a:r>
            <a:r>
              <a:rPr lang="en-US" sz="2400" dirty="0" err="1">
                <a:solidFill>
                  <a:schemeClr val="tx1"/>
                </a:solidFill>
                <a:latin typeface="Georgia" pitchFamily="18" charset="0"/>
              </a:rPr>
              <a:t>x,y,z</a:t>
            </a:r>
            <a:endParaRPr lang="en-US" sz="2400" dirty="0">
              <a:solidFill>
                <a:schemeClr val="tx1"/>
              </a:solidFill>
              <a:latin typeface="Georgia" pitchFamily="18" charset="0"/>
            </a:endParaRPr>
          </a:p>
          <a:p>
            <a:endParaRPr lang="en-US" sz="2400" b="1" i="1" dirty="0">
              <a:solidFill>
                <a:schemeClr val="tx1"/>
              </a:solidFill>
              <a:latin typeface="Georgia" pitchFamily="18" charset="0"/>
            </a:endParaRPr>
          </a:p>
          <a:p>
            <a:r>
              <a:rPr lang="el-GR" sz="2400" b="1" i="1" dirty="0">
                <a:solidFill>
                  <a:schemeClr val="tx1"/>
                </a:solidFill>
                <a:latin typeface="Georgia" pitchFamily="18" charset="0"/>
              </a:rPr>
              <a:t>Ψ 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must be single-valued</a:t>
            </a:r>
          </a:p>
          <a:p>
            <a:endParaRPr lang="en-US" sz="2400" dirty="0">
              <a:solidFill>
                <a:schemeClr val="tx1"/>
              </a:solidFill>
              <a:latin typeface="Georgia" pitchFamily="18" charset="0"/>
            </a:endParaRPr>
          </a:p>
          <a:p>
            <a:r>
              <a:rPr lang="el-GR" sz="2400" b="1" i="1" dirty="0">
                <a:solidFill>
                  <a:schemeClr val="tx1"/>
                </a:solidFill>
                <a:latin typeface="Georgia" pitchFamily="18" charset="0"/>
              </a:rPr>
              <a:t>Ψ 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must be quadratically integrable (square of the wave-function should be integrable)</a:t>
            </a:r>
          </a:p>
          <a:p>
            <a:endParaRPr lang="en-US" sz="240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19835" y="6243935"/>
            <a:ext cx="7171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Boundary conditions: Quantization</a:t>
            </a:r>
          </a:p>
        </p:txBody>
      </p:sp>
    </p:spTree>
    <p:extLst>
      <p:ext uri="{BB962C8B-B14F-4D97-AF65-F5344CB8AC3E}">
        <p14:creationId xmlns:p14="http://schemas.microsoft.com/office/powerpoint/2010/main" val="4209500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5435" y="27791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Acceptable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wavefunctions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866900"/>
            <a:ext cx="609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" y="6096000"/>
            <a:ext cx="609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ophatfft.png"/>
          <p:cNvPicPr>
            <a:picLocks noChangeAspect="1"/>
          </p:cNvPicPr>
          <p:nvPr/>
        </p:nvPicPr>
        <p:blipFill>
          <a:blip r:embed="rId2" cstate="print"/>
          <a:srcRect l="7708" t="38513" r="4688" b="11736"/>
          <a:stretch>
            <a:fillRect/>
          </a:stretch>
        </p:blipFill>
        <p:spPr>
          <a:xfrm>
            <a:off x="1073150" y="3613150"/>
            <a:ext cx="3498850" cy="2117725"/>
          </a:xfrm>
          <a:prstGeom prst="rect">
            <a:avLst/>
          </a:prstGeom>
        </p:spPr>
      </p:pic>
      <p:pic>
        <p:nvPicPr>
          <p:cNvPr id="19" name="Picture 18" descr="The Sh1a.gif"/>
          <p:cNvPicPr>
            <a:picLocks noChangeAspect="1"/>
          </p:cNvPicPr>
          <p:nvPr/>
        </p:nvPicPr>
        <p:blipFill>
          <a:blip r:embed="rId3" cstate="print"/>
          <a:srcRect l="8039" t="21324" r="5544" b="32475"/>
          <a:stretch>
            <a:fillRect/>
          </a:stretch>
        </p:blipFill>
        <p:spPr>
          <a:xfrm>
            <a:off x="981075" y="1587500"/>
            <a:ext cx="2670175" cy="1196975"/>
          </a:xfrm>
          <a:prstGeom prst="rect">
            <a:avLst/>
          </a:prstGeom>
        </p:spPr>
      </p:pic>
      <p:pic>
        <p:nvPicPr>
          <p:cNvPr id="20" name="Picture 19" descr="27e770e0.gif"/>
          <p:cNvPicPr>
            <a:picLocks noChangeAspect="1"/>
          </p:cNvPicPr>
          <p:nvPr/>
        </p:nvPicPr>
        <p:blipFill>
          <a:blip r:embed="rId4" cstate="print"/>
          <a:srcRect l="20622" t="3457" r="4622" b="14197"/>
          <a:stretch>
            <a:fillRect/>
          </a:stretch>
        </p:blipFill>
        <p:spPr>
          <a:xfrm>
            <a:off x="5584825" y="850900"/>
            <a:ext cx="2670175" cy="2117725"/>
          </a:xfrm>
          <a:prstGeom prst="rect">
            <a:avLst/>
          </a:prstGeom>
        </p:spPr>
      </p:pic>
      <p:grpSp>
        <p:nvGrpSpPr>
          <p:cNvPr id="2" name="Group 26"/>
          <p:cNvGrpSpPr/>
          <p:nvPr/>
        </p:nvGrpSpPr>
        <p:grpSpPr>
          <a:xfrm>
            <a:off x="5124450" y="3244850"/>
            <a:ext cx="3686175" cy="2578100"/>
            <a:chOff x="5124450" y="3244850"/>
            <a:chExt cx="3686175" cy="2578100"/>
          </a:xfrm>
        </p:grpSpPr>
        <p:pic>
          <p:nvPicPr>
            <p:cNvPr id="21" name="Picture 20" descr="9_5_op5.gif"/>
            <p:cNvPicPr>
              <a:picLocks noChangeAspect="1"/>
            </p:cNvPicPr>
            <p:nvPr/>
          </p:nvPicPr>
          <p:blipFill>
            <a:blip r:embed="rId5" cstate="print"/>
            <a:srcRect b="18474"/>
            <a:stretch>
              <a:fillRect/>
            </a:stretch>
          </p:blipFill>
          <p:spPr>
            <a:xfrm>
              <a:off x="5124450" y="3244850"/>
              <a:ext cx="3686175" cy="25781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6229350" y="3797300"/>
              <a:ext cx="1104900" cy="1104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076949" y="4124324"/>
              <a:ext cx="336551" cy="644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505575" y="4718050"/>
              <a:ext cx="400050" cy="336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810500" y="4257674"/>
              <a:ext cx="400050" cy="244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2496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5435" y="27791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Restrictions on wavefunction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54237" t="50289" r="6591" b="10822"/>
          <a:stretch>
            <a:fillRect/>
          </a:stretch>
        </p:blipFill>
        <p:spPr bwMode="auto">
          <a:xfrm>
            <a:off x="5395810" y="3674425"/>
            <a:ext cx="2476540" cy="2000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 cstate="print"/>
          <a:srcRect l="15367" t="4444" r="47269" b="57037"/>
          <a:stretch>
            <a:fillRect/>
          </a:stretch>
        </p:blipFill>
        <p:spPr bwMode="auto">
          <a:xfrm>
            <a:off x="838200" y="838200"/>
            <a:ext cx="2362228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838200" y="2866900"/>
            <a:ext cx="609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3200400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Georgia" pitchFamily="18" charset="0"/>
              </a:rPr>
              <a:t>Unacceptable because </a:t>
            </a:r>
            <a:r>
              <a:rPr lang="el-GR" sz="2400" b="1" i="1" dirty="0">
                <a:solidFill>
                  <a:srgbClr val="C00000"/>
                </a:solidFill>
                <a:latin typeface="Georgia" pitchFamily="18" charset="0"/>
              </a:rPr>
              <a:t>ψ</a:t>
            </a:r>
            <a:r>
              <a:rPr lang="en-US" sz="2400" dirty="0">
                <a:solidFill>
                  <a:srgbClr val="C00000"/>
                </a:solidFill>
                <a:latin typeface="Georgia" pitchFamily="18" charset="0"/>
              </a:rPr>
              <a:t> is not continuous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14464" t="50000" r="47269" b="10000"/>
          <a:stretch>
            <a:fillRect/>
          </a:stretch>
        </p:blipFill>
        <p:spPr bwMode="auto">
          <a:xfrm>
            <a:off x="762000" y="3657600"/>
            <a:ext cx="241935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838200" y="6096000"/>
            <a:ext cx="609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791200"/>
            <a:ext cx="3200400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Georgia" pitchFamily="18" charset="0"/>
              </a:rPr>
              <a:t>Unacceptable because </a:t>
            </a:r>
            <a:r>
              <a:rPr lang="el-GR" sz="2400" b="1" i="1" dirty="0">
                <a:solidFill>
                  <a:srgbClr val="C00000"/>
                </a:solidFill>
                <a:latin typeface="Georgia" pitchFamily="18" charset="0"/>
              </a:rPr>
              <a:t>ψ</a:t>
            </a:r>
            <a:r>
              <a:rPr lang="en-US" sz="2400" dirty="0">
                <a:solidFill>
                  <a:srgbClr val="C00000"/>
                </a:solidFill>
                <a:latin typeface="Georgia" pitchFamily="18" charset="0"/>
              </a:rPr>
              <a:t> is not single-valued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 l="52731" t="2963" r="9604" b="57407"/>
          <a:stretch>
            <a:fillRect/>
          </a:stretch>
        </p:blipFill>
        <p:spPr bwMode="auto">
          <a:xfrm>
            <a:off x="5357750" y="762000"/>
            <a:ext cx="2381264" cy="2038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ctangle 14"/>
          <p:cNvSpPr/>
          <p:nvPr/>
        </p:nvSpPr>
        <p:spPr>
          <a:xfrm>
            <a:off x="5486400" y="2819400"/>
            <a:ext cx="3505200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Georgia" pitchFamily="18" charset="0"/>
              </a:rPr>
              <a:t>Unacceptable because d</a:t>
            </a:r>
            <a:r>
              <a:rPr lang="el-GR" sz="2400" b="1" i="1" dirty="0">
                <a:solidFill>
                  <a:srgbClr val="C00000"/>
                </a:solidFill>
                <a:latin typeface="Georgia" pitchFamily="18" charset="0"/>
              </a:rPr>
              <a:t>ψ</a:t>
            </a:r>
            <a:r>
              <a:rPr lang="en-US" sz="2400" dirty="0">
                <a:solidFill>
                  <a:srgbClr val="C00000"/>
                </a:solidFill>
                <a:latin typeface="Georgia" pitchFamily="18" charset="0"/>
              </a:rPr>
              <a:t>/</a:t>
            </a:r>
            <a:r>
              <a:rPr lang="en-US" sz="2400" dirty="0" err="1">
                <a:solidFill>
                  <a:srgbClr val="C00000"/>
                </a:solidFill>
                <a:latin typeface="Georgia" pitchFamily="18" charset="0"/>
              </a:rPr>
              <a:t>dq</a:t>
            </a:r>
            <a:r>
              <a:rPr lang="en-US" sz="2400" dirty="0">
                <a:solidFill>
                  <a:srgbClr val="C00000"/>
                </a:solidFill>
                <a:latin typeface="Georgia" pitchFamily="18" charset="0"/>
              </a:rPr>
              <a:t> is not continuous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86400" y="5798403"/>
            <a:ext cx="3352800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Georgia" pitchFamily="18" charset="0"/>
              </a:rPr>
              <a:t>Unacceptable because    </a:t>
            </a:r>
            <a:r>
              <a:rPr lang="el-GR" sz="2400" b="1" i="1" dirty="0">
                <a:solidFill>
                  <a:srgbClr val="C00000"/>
                </a:solidFill>
                <a:latin typeface="Georgia" pitchFamily="18" charset="0"/>
              </a:rPr>
              <a:t>ψ</a:t>
            </a:r>
            <a:r>
              <a:rPr lang="en-US" sz="2400" b="1" i="1" dirty="0">
                <a:solidFill>
                  <a:srgbClr val="C00000"/>
                </a:solidFill>
                <a:latin typeface="Georgia" pitchFamily="18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Georgia" pitchFamily="18" charset="0"/>
              </a:rPr>
              <a:t>goes to infinity</a:t>
            </a:r>
          </a:p>
        </p:txBody>
      </p:sp>
    </p:spTree>
    <p:extLst>
      <p:ext uri="{BB962C8B-B14F-4D97-AF65-F5344CB8AC3E}">
        <p14:creationId xmlns:p14="http://schemas.microsoft.com/office/powerpoint/2010/main" val="672300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5434" y="277910"/>
            <a:ext cx="6790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Quantum Mechanics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905434" y="1600200"/>
            <a:ext cx="6409766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Georgia" pitchFamily="18" charset="0"/>
              </a:rPr>
              <a:t>Examples of Exactly Solvable Systems</a:t>
            </a:r>
          </a:p>
        </p:txBody>
      </p:sp>
      <p:sp>
        <p:nvSpPr>
          <p:cNvPr id="5" name="Rectangle 4"/>
          <p:cNvSpPr/>
          <p:nvPr/>
        </p:nvSpPr>
        <p:spPr>
          <a:xfrm>
            <a:off x="905434" y="3429000"/>
            <a:ext cx="6477000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Georgia" pitchFamily="18" charset="0"/>
              </a:rPr>
              <a:t>Free Particle</a:t>
            </a: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Georgia" pitchFamily="18" charset="0"/>
              </a:rPr>
              <a:t>Particle in a Square-Well Potential</a:t>
            </a: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Georgia" pitchFamily="18" charset="0"/>
              </a:rPr>
              <a:t>Hydrogen Atom</a:t>
            </a:r>
          </a:p>
        </p:txBody>
      </p:sp>
    </p:spTree>
    <p:extLst>
      <p:ext uri="{BB962C8B-B14F-4D97-AF65-F5344CB8AC3E}">
        <p14:creationId xmlns:p14="http://schemas.microsoft.com/office/powerpoint/2010/main" val="2296984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8200" y="1143000"/>
            <a:ext cx="7772400" cy="193899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Time-independent Schrodinger equation</a:t>
            </a:r>
          </a:p>
          <a:p>
            <a:endParaRPr lang="en-US" sz="2400" dirty="0">
              <a:solidFill>
                <a:schemeClr val="tx1"/>
              </a:solidFill>
              <a:latin typeface="Georgia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Georgia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Georgia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Free Particle</a:t>
            </a:r>
          </a:p>
        </p:txBody>
      </p:sp>
      <p:graphicFrame>
        <p:nvGraphicFramePr>
          <p:cNvPr id="14848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240727"/>
              </p:ext>
            </p:extLst>
          </p:nvPr>
        </p:nvGraphicFramePr>
        <p:xfrm>
          <a:off x="1092200" y="1498600"/>
          <a:ext cx="1290638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6" name="Equation" r:id="rId3" imgW="647700" imgH="279400" progId="Equation.3">
                  <p:embed/>
                </p:oleObj>
              </mc:Choice>
              <mc:Fallback>
                <p:oleObj name="Equation" r:id="rId3" imgW="647700" imgH="279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0" y="1498600"/>
                        <a:ext cx="1290638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69951"/>
              </p:ext>
            </p:extLst>
          </p:nvPr>
        </p:nvGraphicFramePr>
        <p:xfrm>
          <a:off x="1077913" y="2120900"/>
          <a:ext cx="427831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7" name="Equation" r:id="rId5" imgW="2146300" imgH="495300" progId="Equation.3">
                  <p:embed/>
                </p:oleObj>
              </mc:Choice>
              <mc:Fallback>
                <p:oleObj name="Equation" r:id="rId5" imgW="2146300" imgH="4953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913" y="2120900"/>
                        <a:ext cx="4278312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914400" y="3352800"/>
            <a:ext cx="4953000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For a free particle </a:t>
            </a:r>
            <a:r>
              <a:rPr lang="en-US" sz="2400" i="1" dirty="0">
                <a:solidFill>
                  <a:schemeClr val="tx1"/>
                </a:solidFill>
                <a:latin typeface="Georgia" pitchFamily="18" charset="0"/>
              </a:rPr>
              <a:t>V(x)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=0</a:t>
            </a:r>
          </a:p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There are no external forces acting</a:t>
            </a:r>
          </a:p>
        </p:txBody>
      </p:sp>
      <p:graphicFrame>
        <p:nvGraphicFramePr>
          <p:cNvPr id="1484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240948"/>
              </p:ext>
            </p:extLst>
          </p:nvPr>
        </p:nvGraphicFramePr>
        <p:xfrm>
          <a:off x="952500" y="4483100"/>
          <a:ext cx="318928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8" name="Equation" r:id="rId7" imgW="1600200" imgH="431800" progId="Equation.3">
                  <p:embed/>
                </p:oleObj>
              </mc:Choice>
              <mc:Fallback>
                <p:oleObj name="Equation" r:id="rId7" imgW="1600200" imgH="4318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4483100"/>
                        <a:ext cx="3189288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799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4400" y="27791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Free Particle</a:t>
            </a:r>
          </a:p>
        </p:txBody>
      </p:sp>
      <p:graphicFrame>
        <p:nvGraphicFramePr>
          <p:cNvPr id="1505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462357"/>
              </p:ext>
            </p:extLst>
          </p:nvPr>
        </p:nvGraphicFramePr>
        <p:xfrm>
          <a:off x="904500" y="4267200"/>
          <a:ext cx="7493000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88" name="Equation" r:id="rId3" imgW="3759200" imgH="1054100" progId="">
                  <p:embed/>
                </p:oleObj>
              </mc:Choice>
              <mc:Fallback>
                <p:oleObj name="Equation" r:id="rId3" imgW="3759200" imgH="1054100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500" y="4267200"/>
                        <a:ext cx="7493000" cy="210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5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333632"/>
              </p:ext>
            </p:extLst>
          </p:nvPr>
        </p:nvGraphicFramePr>
        <p:xfrm>
          <a:off x="952500" y="901700"/>
          <a:ext cx="318928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89" name="Equation" r:id="rId5" imgW="1600200" imgH="431800" progId="Equation.3">
                  <p:embed/>
                </p:oleObj>
              </mc:Choice>
              <mc:Fallback>
                <p:oleObj name="Equation" r:id="rId5" imgW="1600200" imgH="4318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901700"/>
                        <a:ext cx="3189288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"/>
          <p:cNvGrpSpPr/>
          <p:nvPr/>
        </p:nvGrpSpPr>
        <p:grpSpPr>
          <a:xfrm>
            <a:off x="5492750" y="666750"/>
            <a:ext cx="2525713" cy="739775"/>
            <a:chOff x="5492750" y="666750"/>
            <a:chExt cx="2525713" cy="739775"/>
          </a:xfrm>
        </p:grpSpPr>
        <p:grpSp>
          <p:nvGrpSpPr>
            <p:cNvPr id="4" name="Group 11"/>
            <p:cNvGrpSpPr/>
            <p:nvPr/>
          </p:nvGrpSpPr>
          <p:grpSpPr>
            <a:xfrm>
              <a:off x="5492750" y="942975"/>
              <a:ext cx="2486025" cy="184150"/>
              <a:chOff x="6045200" y="942975"/>
              <a:chExt cx="2486025" cy="184150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6045200" y="1035050"/>
                <a:ext cx="2486025" cy="158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/>
              <p:cNvSpPr/>
              <p:nvPr/>
            </p:nvSpPr>
            <p:spPr>
              <a:xfrm>
                <a:off x="7242175" y="942975"/>
                <a:ext cx="184150" cy="18415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11" name="Object 7"/>
            <p:cNvGraphicFramePr>
              <a:graphicFrameLocks noChangeAspect="1"/>
            </p:cNvGraphicFramePr>
            <p:nvPr/>
          </p:nvGraphicFramePr>
          <p:xfrm>
            <a:off x="6597650" y="666750"/>
            <a:ext cx="3540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90" name="Equation" r:id="rId7" imgW="177646" imgH="139579" progId="">
                    <p:embed/>
                  </p:oleObj>
                </mc:Choice>
                <mc:Fallback>
                  <p:oleObj name="Equation" r:id="rId7" imgW="177646" imgH="139579" progId="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97650" y="666750"/>
                          <a:ext cx="3540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8"/>
            <p:cNvGraphicFramePr>
              <a:graphicFrameLocks noChangeAspect="1"/>
            </p:cNvGraphicFramePr>
            <p:nvPr/>
          </p:nvGraphicFramePr>
          <p:xfrm>
            <a:off x="7739063" y="1127125"/>
            <a:ext cx="2794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91" name="Equation" r:id="rId9" imgW="139700" imgH="139700" progId="">
                    <p:embed/>
                  </p:oleObj>
                </mc:Choice>
                <mc:Fallback>
                  <p:oleObj name="Equation" r:id="rId9" imgW="139700" imgH="139700" progId="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39063" y="1127125"/>
                          <a:ext cx="2794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14"/>
          <p:cNvSpPr/>
          <p:nvPr/>
        </p:nvSpPr>
        <p:spPr>
          <a:xfrm>
            <a:off x="914400" y="1905000"/>
            <a:ext cx="6477000" cy="461665"/>
          </a:xfrm>
          <a:prstGeom prst="rect">
            <a:avLst/>
          </a:prstGeom>
          <a:solidFill>
            <a:srgbClr val="9BBB5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6600CC"/>
                </a:solidFill>
                <a:latin typeface="Georgia" pitchFamily="18" charset="0"/>
              </a:rPr>
              <a:t>Second-order linear differential equation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4400" y="2590800"/>
            <a:ext cx="7772400" cy="1200329"/>
          </a:xfrm>
          <a:prstGeom prst="rect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Let us assume</a:t>
            </a:r>
          </a:p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					Trial Solution</a:t>
            </a:r>
          </a:p>
          <a:p>
            <a:endParaRPr lang="en-US" sz="2400" dirty="0">
              <a:solidFill>
                <a:schemeClr val="tx1"/>
              </a:solidFill>
              <a:latin typeface="Georgia" pitchFamily="18" charset="0"/>
            </a:endParaRPr>
          </a:p>
        </p:txBody>
      </p:sp>
      <p:graphicFrame>
        <p:nvGraphicFramePr>
          <p:cNvPr id="17" name="Object 4"/>
          <p:cNvGraphicFramePr>
            <a:graphicFrameLocks noChangeAspect="1"/>
          </p:cNvGraphicFramePr>
          <p:nvPr/>
        </p:nvGraphicFramePr>
        <p:xfrm>
          <a:off x="914400" y="3124200"/>
          <a:ext cx="33670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92" name="Equation" r:id="rId11" imgW="1688367" imgH="203112" progId="">
                  <p:embed/>
                </p:oleObj>
              </mc:Choice>
              <mc:Fallback>
                <p:oleObj name="Equation" r:id="rId11" imgW="1688367" imgH="203112" progId="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124200"/>
                        <a:ext cx="3367088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7928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492750" y="5527705"/>
            <a:ext cx="174625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14400" y="27791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Free Particle</a:t>
            </a:r>
          </a:p>
        </p:txBody>
      </p:sp>
      <p:graphicFrame>
        <p:nvGraphicFramePr>
          <p:cNvPr id="1505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7963908"/>
              </p:ext>
            </p:extLst>
          </p:nvPr>
        </p:nvGraphicFramePr>
        <p:xfrm>
          <a:off x="1006475" y="4267200"/>
          <a:ext cx="7289800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2" name="Equation" r:id="rId3" imgW="3657600" imgH="1054100" progId="Equation.3">
                  <p:embed/>
                </p:oleObj>
              </mc:Choice>
              <mc:Fallback>
                <p:oleObj name="Equation" r:id="rId3" imgW="3657600" imgH="10541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4267200"/>
                        <a:ext cx="7289800" cy="210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5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704684"/>
              </p:ext>
            </p:extLst>
          </p:nvPr>
        </p:nvGraphicFramePr>
        <p:xfrm>
          <a:off x="952500" y="901700"/>
          <a:ext cx="318928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3" name="Equation" r:id="rId5" imgW="1600200" imgH="431800" progId="Equation.3">
                  <p:embed/>
                </p:oleObj>
              </mc:Choice>
              <mc:Fallback>
                <p:oleObj name="Equation" r:id="rId5" imgW="1600200" imgH="4318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901700"/>
                        <a:ext cx="3189288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8"/>
          <p:cNvGrpSpPr/>
          <p:nvPr/>
        </p:nvGrpSpPr>
        <p:grpSpPr>
          <a:xfrm>
            <a:off x="5492750" y="666750"/>
            <a:ext cx="2525713" cy="739775"/>
            <a:chOff x="5492750" y="666750"/>
            <a:chExt cx="2525713" cy="739775"/>
          </a:xfrm>
        </p:grpSpPr>
        <p:grpSp>
          <p:nvGrpSpPr>
            <p:cNvPr id="5" name="Group 11"/>
            <p:cNvGrpSpPr/>
            <p:nvPr/>
          </p:nvGrpSpPr>
          <p:grpSpPr>
            <a:xfrm>
              <a:off x="5492750" y="942975"/>
              <a:ext cx="2486025" cy="184150"/>
              <a:chOff x="6045200" y="942975"/>
              <a:chExt cx="2486025" cy="184150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6045200" y="1035050"/>
                <a:ext cx="2486025" cy="158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/>
              <p:cNvSpPr/>
              <p:nvPr/>
            </p:nvSpPr>
            <p:spPr>
              <a:xfrm>
                <a:off x="7242175" y="942975"/>
                <a:ext cx="184150" cy="18415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11" name="Object 7"/>
            <p:cNvGraphicFramePr>
              <a:graphicFrameLocks noChangeAspect="1"/>
            </p:cNvGraphicFramePr>
            <p:nvPr/>
          </p:nvGraphicFramePr>
          <p:xfrm>
            <a:off x="6597650" y="666750"/>
            <a:ext cx="3540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14" name="Equation" r:id="rId7" imgW="177646" imgH="139579" progId="">
                    <p:embed/>
                  </p:oleObj>
                </mc:Choice>
                <mc:Fallback>
                  <p:oleObj name="Equation" r:id="rId7" imgW="177646" imgH="139579" progId="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97650" y="666750"/>
                          <a:ext cx="3540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8"/>
            <p:cNvGraphicFramePr>
              <a:graphicFrameLocks noChangeAspect="1"/>
            </p:cNvGraphicFramePr>
            <p:nvPr/>
          </p:nvGraphicFramePr>
          <p:xfrm>
            <a:off x="7739063" y="1127125"/>
            <a:ext cx="2794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15" name="Equation" r:id="rId9" imgW="139700" imgH="139700" progId="">
                    <p:embed/>
                  </p:oleObj>
                </mc:Choice>
                <mc:Fallback>
                  <p:oleObj name="Equation" r:id="rId9" imgW="139700" imgH="139700" progId="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39063" y="1127125"/>
                          <a:ext cx="2794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14"/>
          <p:cNvSpPr/>
          <p:nvPr/>
        </p:nvSpPr>
        <p:spPr>
          <a:xfrm>
            <a:off x="914400" y="1905000"/>
            <a:ext cx="6477000" cy="461665"/>
          </a:xfrm>
          <a:prstGeom prst="rect">
            <a:avLst/>
          </a:prstGeom>
          <a:solidFill>
            <a:srgbClr val="9BBB5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6600CC"/>
                </a:solidFill>
                <a:latin typeface="Georgia" pitchFamily="18" charset="0"/>
              </a:rPr>
              <a:t>Second-order linear differential equation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4400" y="2590800"/>
            <a:ext cx="7772400" cy="1200329"/>
          </a:xfrm>
          <a:prstGeom prst="rect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Let us assume</a:t>
            </a:r>
          </a:p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					Trial Solution</a:t>
            </a:r>
          </a:p>
          <a:p>
            <a:endParaRPr lang="en-US" sz="2400" dirty="0">
              <a:solidFill>
                <a:schemeClr val="tx1"/>
              </a:solidFill>
              <a:latin typeface="Georgia" pitchFamily="18" charset="0"/>
            </a:endParaRPr>
          </a:p>
        </p:txBody>
      </p:sp>
      <p:graphicFrame>
        <p:nvGraphicFramePr>
          <p:cNvPr id="17" name="Object 4"/>
          <p:cNvGraphicFramePr>
            <a:graphicFrameLocks noChangeAspect="1"/>
          </p:cNvGraphicFramePr>
          <p:nvPr/>
        </p:nvGraphicFramePr>
        <p:xfrm>
          <a:off x="914400" y="3124200"/>
          <a:ext cx="33670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6" name="Equation" r:id="rId11" imgW="1688367" imgH="203112" progId="">
                  <p:embed/>
                </p:oleObj>
              </mc:Choice>
              <mc:Fallback>
                <p:oleObj name="Equation" r:id="rId11" imgW="1688367" imgH="203112" progId="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124200"/>
                        <a:ext cx="3367088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4396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/>
          <p:nvPr/>
        </p:nvGrpSpPr>
        <p:grpSpPr>
          <a:xfrm>
            <a:off x="914400" y="914400"/>
            <a:ext cx="2133600" cy="2061865"/>
            <a:chOff x="4953000" y="914400"/>
            <a:chExt cx="2133600" cy="2061865"/>
          </a:xfrm>
        </p:grpSpPr>
        <p:sp>
          <p:nvSpPr>
            <p:cNvPr id="5" name="Rectangle 4"/>
            <p:cNvSpPr/>
            <p:nvPr/>
          </p:nvSpPr>
          <p:spPr>
            <a:xfrm>
              <a:off x="4953000" y="914400"/>
              <a:ext cx="1673352" cy="16764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Georgia" pitchFamily="18" charset="0"/>
              </a:endParaRPr>
            </a:p>
          </p:txBody>
        </p:sp>
        <p:pic>
          <p:nvPicPr>
            <p:cNvPr id="6" name="Picture 5" descr="purewave.JPG"/>
            <p:cNvPicPr>
              <a:picLocks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contrast="40000"/>
            </a:blip>
            <a:srcRect t="18421" b="15789"/>
            <a:stretch>
              <a:fillRect/>
            </a:stretch>
          </p:blipFill>
          <p:spPr>
            <a:xfrm>
              <a:off x="5257800" y="2209800"/>
              <a:ext cx="1069848" cy="228600"/>
            </a:xfrm>
            <a:prstGeom prst="rect">
              <a:avLst/>
            </a:prstGeom>
          </p:spPr>
        </p:pic>
        <p:pic>
          <p:nvPicPr>
            <p:cNvPr id="7" name="Picture 6" descr="purewave.JPG"/>
            <p:cNvPicPr>
              <a:picLocks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contrast="40000"/>
            </a:blip>
            <a:srcRect t="18421" b="15789"/>
            <a:stretch>
              <a:fillRect/>
            </a:stretch>
          </p:blipFill>
          <p:spPr>
            <a:xfrm rot="16200000">
              <a:off x="5901595" y="1566005"/>
              <a:ext cx="1069848" cy="223838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5257800" y="1628900"/>
              <a:ext cx="10058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stealth" w="lg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cxnSpLocks/>
            </p:cNvCxnSpPr>
            <p:nvPr/>
          </p:nvCxnSpPr>
          <p:spPr>
            <a:xfrm rot="16200000">
              <a:off x="5239672" y="1645444"/>
              <a:ext cx="1005840" cy="95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stealth" w="lg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5637215" y="15240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953000" y="990600"/>
              <a:ext cx="77617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Georgia" pitchFamily="18" charset="0"/>
                </a:rPr>
                <a:t>V=0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62600" y="2514600"/>
              <a:ext cx="4748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L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x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600570" y="1524000"/>
              <a:ext cx="4860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L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y</a:t>
              </a:r>
            </a:p>
          </p:txBody>
        </p:sp>
      </p:grpSp>
      <p:grpSp>
        <p:nvGrpSpPr>
          <p:cNvPr id="3" name="Group 19"/>
          <p:cNvGrpSpPr/>
          <p:nvPr/>
        </p:nvGrpSpPr>
        <p:grpSpPr>
          <a:xfrm>
            <a:off x="4953000" y="914400"/>
            <a:ext cx="4191000" cy="2214265"/>
            <a:chOff x="4953000" y="914400"/>
            <a:chExt cx="4191000" cy="2214265"/>
          </a:xfrm>
        </p:grpSpPr>
        <p:sp>
          <p:nvSpPr>
            <p:cNvPr id="21" name="Rectangle 20"/>
            <p:cNvSpPr/>
            <p:nvPr/>
          </p:nvSpPr>
          <p:spPr>
            <a:xfrm>
              <a:off x="4953000" y="914400"/>
              <a:ext cx="3733800" cy="16764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Georgia" pitchFamily="18" charset="0"/>
              </a:endParaRPr>
            </a:p>
          </p:txBody>
        </p:sp>
        <p:pic>
          <p:nvPicPr>
            <p:cNvPr id="22" name="Picture 21" descr="purewave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contrast="40000"/>
            </a:blip>
            <a:srcRect t="18421" b="15789"/>
            <a:stretch>
              <a:fillRect/>
            </a:stretch>
          </p:blipFill>
          <p:spPr>
            <a:xfrm>
              <a:off x="5257800" y="2209800"/>
              <a:ext cx="2962276" cy="228600"/>
            </a:xfrm>
            <a:prstGeom prst="rect">
              <a:avLst/>
            </a:prstGeom>
          </p:spPr>
        </p:pic>
        <p:pic>
          <p:nvPicPr>
            <p:cNvPr id="23" name="Picture 22" descr="purewave.JPG"/>
            <p:cNvPicPr>
              <a:picLocks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contrast="40000"/>
            </a:blip>
            <a:srcRect t="18421" b="15789"/>
            <a:stretch>
              <a:fillRect/>
            </a:stretch>
          </p:blipFill>
          <p:spPr>
            <a:xfrm rot="16200000">
              <a:off x="7882795" y="1566005"/>
              <a:ext cx="1069848" cy="223838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>
              <a:off x="5907975" y="1716975"/>
              <a:ext cx="167640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stealth" w="lg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cxnSpLocks/>
            </p:cNvCxnSpPr>
            <p:nvPr/>
          </p:nvCxnSpPr>
          <p:spPr>
            <a:xfrm rot="16200000">
              <a:off x="6203157" y="1733519"/>
              <a:ext cx="1005840" cy="95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stealth" w="lg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6600700" y="1612075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257800" y="1143000"/>
              <a:ext cx="77617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Georgia" pitchFamily="18" charset="0"/>
                </a:rPr>
                <a:t>V=0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248400" y="2667000"/>
              <a:ext cx="4748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L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x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657970" y="1524000"/>
              <a:ext cx="4860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L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y</a:t>
              </a: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1422400" y="6172200"/>
            <a:ext cx="8382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447800" y="5257800"/>
            <a:ext cx="8382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981200" y="5942012"/>
            <a:ext cx="8382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38200" y="5943600"/>
            <a:ext cx="8382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981200" y="3886200"/>
            <a:ext cx="8382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38200" y="3887788"/>
            <a:ext cx="8382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447800" y="6108700"/>
            <a:ext cx="764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(1,1)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09600" y="5867400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(2,1)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286000" y="5867400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(1,2)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409700" y="5181600"/>
            <a:ext cx="841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(2,2)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09600" y="3881735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(3,1)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286000" y="3881735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(1,3)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6400800" y="6235700"/>
            <a:ext cx="8382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638800" y="6019800"/>
            <a:ext cx="764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(1,1)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6400800" y="6132512"/>
            <a:ext cx="8382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400800" y="5791200"/>
            <a:ext cx="8382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400800" y="5334000"/>
            <a:ext cx="8382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400800" y="5029200"/>
            <a:ext cx="8382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7315200" y="5867400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(2,1)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597375" y="5562600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(3,1)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315200" y="5105400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(1,2)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5597375" y="4800600"/>
            <a:ext cx="841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(2,2)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6400800" y="4572000"/>
            <a:ext cx="8382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7315200" y="4343400"/>
            <a:ext cx="840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(3,2)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6400800" y="3657600"/>
            <a:ext cx="8382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7315200" y="3424535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(1,3)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914400" y="277910"/>
            <a:ext cx="815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Particle in 2-D Square-Well Potential – Symmetry</a:t>
            </a:r>
          </a:p>
        </p:txBody>
      </p:sp>
    </p:spTree>
    <p:extLst>
      <p:ext uri="{BB962C8B-B14F-4D97-AF65-F5344CB8AC3E}">
        <p14:creationId xmlns:p14="http://schemas.microsoft.com/office/powerpoint/2010/main" val="239909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4659</TotalTime>
  <Words>492</Words>
  <Application>Microsoft Office PowerPoint</Application>
  <PresentationFormat>On-screen Show (4:3)</PresentationFormat>
  <Paragraphs>124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Georgia</vt:lpstr>
      <vt:lpstr>Symbol</vt:lpstr>
      <vt:lpstr>Times New Roman</vt:lpstr>
      <vt:lpstr>Wingdings 3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Prof. A.Chowdhury</dc:creator>
  <cp:lastModifiedBy>Sabu John</cp:lastModifiedBy>
  <cp:revision>40</cp:revision>
  <dcterms:created xsi:type="dcterms:W3CDTF">2013-08-13T05:19:04Z</dcterms:created>
  <dcterms:modified xsi:type="dcterms:W3CDTF">2017-09-28T19:28:32Z</dcterms:modified>
</cp:coreProperties>
</file>